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57" r:id="rId2"/>
    <p:sldId id="314" r:id="rId3"/>
    <p:sldId id="258" r:id="rId4"/>
    <p:sldId id="355" r:id="rId5"/>
    <p:sldId id="330" r:id="rId6"/>
    <p:sldId id="331" r:id="rId7"/>
    <p:sldId id="317" r:id="rId8"/>
    <p:sldId id="320" r:id="rId9"/>
    <p:sldId id="326" r:id="rId10"/>
    <p:sldId id="321" r:id="rId11"/>
    <p:sldId id="322" r:id="rId12"/>
    <p:sldId id="327" r:id="rId13"/>
    <p:sldId id="328" r:id="rId14"/>
    <p:sldId id="323" r:id="rId15"/>
    <p:sldId id="337" r:id="rId16"/>
    <p:sldId id="339" r:id="rId17"/>
    <p:sldId id="351" r:id="rId18"/>
    <p:sldId id="335" r:id="rId19"/>
    <p:sldId id="346" r:id="rId20"/>
    <p:sldId id="352" r:id="rId21"/>
    <p:sldId id="344" r:id="rId22"/>
    <p:sldId id="345" r:id="rId23"/>
    <p:sldId id="347" r:id="rId24"/>
    <p:sldId id="353" r:id="rId25"/>
    <p:sldId id="341" r:id="rId26"/>
    <p:sldId id="340" r:id="rId27"/>
    <p:sldId id="348" r:id="rId28"/>
    <p:sldId id="349" r:id="rId29"/>
    <p:sldId id="354" r:id="rId30"/>
    <p:sldId id="333" r:id="rId31"/>
    <p:sldId id="332" r:id="rId32"/>
    <p:sldId id="325" r:id="rId33"/>
    <p:sldId id="324" r:id="rId34"/>
    <p:sldId id="350" r:id="rId35"/>
    <p:sldId id="315" r:id="rId36"/>
    <p:sldId id="29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9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7CF16-5002-4AB9-ABB4-595248D02CE5}" type="doc">
      <dgm:prSet loTypeId="urn:microsoft.com/office/officeart/2005/8/layout/matrix1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7C0AAF2-2804-43CD-A5F7-3AB9E05461F9}">
      <dgm:prSet phldrT="[Текст]" custT="1"/>
      <dgm:spPr/>
      <dgm:t>
        <a:bodyPr/>
        <a:lstStyle/>
        <a:p>
          <a:endParaRPr lang="ru-RU" sz="1800" dirty="0"/>
        </a:p>
        <a:p>
          <a:endParaRPr lang="ru-RU" sz="1800" dirty="0"/>
        </a:p>
        <a:p>
          <a:r>
            <a:rPr lang="ru-RU" sz="2400" b="1" dirty="0">
              <a:solidFill>
                <a:schemeClr val="tx1"/>
              </a:solidFill>
            </a:rPr>
            <a:t>Идентифицировать эмоции:   осознавать и выражать эмоции</a:t>
          </a:r>
        </a:p>
        <a:p>
          <a:r>
            <a:rPr lang="ru-RU" sz="1200" dirty="0"/>
            <a:t> </a:t>
          </a:r>
        </a:p>
      </dgm:t>
    </dgm:pt>
    <dgm:pt modelId="{6D121924-3B52-44D8-9115-24088B4A0563}" type="parTrans" cxnId="{C520B425-138A-4F0B-AEF4-204E56E602BD}">
      <dgm:prSet/>
      <dgm:spPr/>
      <dgm:t>
        <a:bodyPr/>
        <a:lstStyle/>
        <a:p>
          <a:endParaRPr lang="ru-RU"/>
        </a:p>
      </dgm:t>
    </dgm:pt>
    <dgm:pt modelId="{829819C6-13E9-458A-AE66-224B29AEBE34}" type="sibTrans" cxnId="{C520B425-138A-4F0B-AEF4-204E56E602BD}">
      <dgm:prSet/>
      <dgm:spPr/>
      <dgm:t>
        <a:bodyPr/>
        <a:lstStyle/>
        <a:p>
          <a:endParaRPr lang="ru-RU"/>
        </a:p>
      </dgm:t>
    </dgm:pt>
    <dgm:pt modelId="{93C60737-7F6A-402D-97F9-A22A2F25436C}">
      <dgm:prSet phldrT="[Текст]" custT="1"/>
      <dgm:spPr/>
      <dgm:t>
        <a:bodyPr/>
        <a:lstStyle/>
        <a:p>
          <a:endParaRPr lang="ru-RU" sz="2000" dirty="0"/>
        </a:p>
        <a:p>
          <a:endParaRPr lang="ru-RU" sz="2000" dirty="0"/>
        </a:p>
        <a:p>
          <a:r>
            <a:rPr lang="ru-RU" sz="2400" b="1" dirty="0">
              <a:solidFill>
                <a:schemeClr val="tx1"/>
              </a:solidFill>
            </a:rPr>
            <a:t>Использовать эмоции: позволить эмоциям оказывать влияние на мыслительный процесс, соотнести эмоции </a:t>
          </a:r>
          <a:r>
            <a:rPr lang="en-US" sz="2400" b="1" dirty="0">
              <a:solidFill>
                <a:schemeClr val="tx1"/>
              </a:solidFill>
            </a:rPr>
            <a:t>       </a:t>
          </a:r>
          <a:r>
            <a:rPr lang="ru-RU" sz="2400" b="1" dirty="0">
              <a:solidFill>
                <a:schemeClr val="tx1"/>
              </a:solidFill>
            </a:rPr>
            <a:t>с решаемой задачей</a:t>
          </a:r>
          <a:endParaRPr lang="ru-RU" sz="2400" dirty="0"/>
        </a:p>
      </dgm:t>
    </dgm:pt>
    <dgm:pt modelId="{A2BB9DD5-0575-46BC-BA8E-4EEF910C011C}" type="parTrans" cxnId="{3091B4AB-7C50-42FB-866E-D1A8E5C9275A}">
      <dgm:prSet/>
      <dgm:spPr/>
      <dgm:t>
        <a:bodyPr/>
        <a:lstStyle/>
        <a:p>
          <a:endParaRPr lang="ru-RU"/>
        </a:p>
      </dgm:t>
    </dgm:pt>
    <dgm:pt modelId="{99669165-0A3F-4C50-BEA9-E67CCEC1F44B}" type="sibTrans" cxnId="{3091B4AB-7C50-42FB-866E-D1A8E5C9275A}">
      <dgm:prSet/>
      <dgm:spPr/>
      <dgm:t>
        <a:bodyPr/>
        <a:lstStyle/>
        <a:p>
          <a:endParaRPr lang="ru-RU"/>
        </a:p>
      </dgm:t>
    </dgm:pt>
    <dgm:pt modelId="{4CDE9CE1-1169-4697-ABAD-2FDC98F934ED}">
      <dgm:prSet phldrT="[Текст]" custT="1"/>
      <dgm:spPr/>
      <dgm:t>
        <a:bodyPr tIns="0"/>
        <a:lstStyle/>
        <a:p>
          <a:r>
            <a:rPr lang="ru-RU" sz="2400" b="1" dirty="0">
              <a:solidFill>
                <a:schemeClr val="tx1"/>
              </a:solidFill>
            </a:rPr>
            <a:t>Управлять эмоциями: оставаться открытым эмоциям, интегрировать эмоции в мыслительный процесс</a:t>
          </a:r>
        </a:p>
      </dgm:t>
    </dgm:pt>
    <dgm:pt modelId="{9CE8ADE1-92A9-42E9-B672-862621ED23AF}" type="parTrans" cxnId="{E173295E-0E32-4E7F-88CB-2B522E8458C6}">
      <dgm:prSet/>
      <dgm:spPr/>
      <dgm:t>
        <a:bodyPr/>
        <a:lstStyle/>
        <a:p>
          <a:endParaRPr lang="ru-RU"/>
        </a:p>
      </dgm:t>
    </dgm:pt>
    <dgm:pt modelId="{ACBAF173-E83D-4364-ABF4-8C169A3B3613}" type="sibTrans" cxnId="{E173295E-0E32-4E7F-88CB-2B522E8458C6}">
      <dgm:prSet/>
      <dgm:spPr/>
      <dgm:t>
        <a:bodyPr/>
        <a:lstStyle/>
        <a:p>
          <a:endParaRPr lang="ru-RU"/>
        </a:p>
      </dgm:t>
    </dgm:pt>
    <dgm:pt modelId="{D10B36F6-8C7F-49BF-B9E9-9E15E7867B7D}">
      <dgm:prSet phldrT="[Текст]" custT="1"/>
      <dgm:spPr/>
      <dgm:t>
        <a:bodyPr tIns="0"/>
        <a:lstStyle/>
        <a:p>
          <a:r>
            <a:rPr lang="ru-RU" sz="2400" b="1" dirty="0">
              <a:solidFill>
                <a:schemeClr val="tx1"/>
              </a:solidFill>
            </a:rPr>
            <a:t>Понимать эмоции: выяснить, что эти эмоции обозначают, провести анализ по принципу «что если…»</a:t>
          </a:r>
        </a:p>
      </dgm:t>
    </dgm:pt>
    <dgm:pt modelId="{A3CA7091-2747-4706-AC6B-BCF6BA31E13F}" type="parTrans" cxnId="{24D75DC4-E464-44BB-873C-DA8AC0E46A79}">
      <dgm:prSet/>
      <dgm:spPr/>
      <dgm:t>
        <a:bodyPr/>
        <a:lstStyle/>
        <a:p>
          <a:endParaRPr lang="ru-RU"/>
        </a:p>
      </dgm:t>
    </dgm:pt>
    <dgm:pt modelId="{024DCF82-1B16-4BE8-A8F6-2F793DDBB399}" type="sibTrans" cxnId="{24D75DC4-E464-44BB-873C-DA8AC0E46A79}">
      <dgm:prSet/>
      <dgm:spPr/>
      <dgm:t>
        <a:bodyPr/>
        <a:lstStyle/>
        <a:p>
          <a:endParaRPr lang="ru-RU"/>
        </a:p>
      </dgm:t>
    </dgm:pt>
    <dgm:pt modelId="{CB7AB62D-C50C-4491-BDA9-46473E919400}">
      <dgm:prSet phldrT="[Текст]" custT="1"/>
      <dgm:spPr/>
      <dgm:t>
        <a:bodyPr/>
        <a:lstStyle/>
        <a:p>
          <a:r>
            <a:rPr lang="en-US" sz="2800" b="1" dirty="0"/>
            <a:t>4 </a:t>
          </a:r>
          <a:r>
            <a:rPr lang="ru-RU" sz="2800" b="1" dirty="0"/>
            <a:t>умения из ЭИ</a:t>
          </a:r>
        </a:p>
      </dgm:t>
    </dgm:pt>
    <dgm:pt modelId="{42291BA4-41D8-4AE3-805C-10A161C4081E}" type="sibTrans" cxnId="{5A35044F-7EB3-4C9C-B812-2E7FB4AAD8D5}">
      <dgm:prSet/>
      <dgm:spPr/>
      <dgm:t>
        <a:bodyPr/>
        <a:lstStyle/>
        <a:p>
          <a:endParaRPr lang="ru-RU"/>
        </a:p>
      </dgm:t>
    </dgm:pt>
    <dgm:pt modelId="{A5AB9735-6D56-4259-9450-EA5ADADB5EEA}" type="parTrans" cxnId="{5A35044F-7EB3-4C9C-B812-2E7FB4AAD8D5}">
      <dgm:prSet/>
      <dgm:spPr/>
      <dgm:t>
        <a:bodyPr/>
        <a:lstStyle/>
        <a:p>
          <a:endParaRPr lang="ru-RU"/>
        </a:p>
      </dgm:t>
    </dgm:pt>
    <dgm:pt modelId="{351D912D-C9FD-408E-951B-B16FFBF49E7C}" type="pres">
      <dgm:prSet presAssocID="{A837CF16-5002-4AB9-ABB4-595248D02CE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BE6F14-9451-4B8A-A082-AD57B9DEE6C7}" type="pres">
      <dgm:prSet presAssocID="{A837CF16-5002-4AB9-ABB4-595248D02CE5}" presName="matrix" presStyleCnt="0"/>
      <dgm:spPr/>
    </dgm:pt>
    <dgm:pt modelId="{9F6F54AA-C7A4-4E82-82BE-BC1F01517749}" type="pres">
      <dgm:prSet presAssocID="{A837CF16-5002-4AB9-ABB4-595248D02CE5}" presName="tile1" presStyleLbl="node1" presStyleIdx="0" presStyleCnt="4" custScaleX="104930" custScaleY="98462" custLinFactNeighborX="2994" custLinFactNeighborY="-3003"/>
      <dgm:spPr/>
    </dgm:pt>
    <dgm:pt modelId="{DCD2E997-93D7-4E8B-8A62-A547AF539248}" type="pres">
      <dgm:prSet presAssocID="{A837CF16-5002-4AB9-ABB4-595248D02CE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3D0E9B-506F-402E-BA29-987C0FAD203F}" type="pres">
      <dgm:prSet presAssocID="{A837CF16-5002-4AB9-ABB4-595248D02CE5}" presName="tile2" presStyleLbl="node1" presStyleIdx="1" presStyleCnt="4" custScaleX="99650" custScaleY="100858"/>
      <dgm:spPr/>
    </dgm:pt>
    <dgm:pt modelId="{B876AA9C-EDCB-469B-9178-1FB7CDEF9F54}" type="pres">
      <dgm:prSet presAssocID="{A837CF16-5002-4AB9-ABB4-595248D02CE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9DF70C-D919-48D5-8FC0-63BBF64023EC}" type="pres">
      <dgm:prSet presAssocID="{A837CF16-5002-4AB9-ABB4-595248D02CE5}" presName="tile3" presStyleLbl="node1" presStyleIdx="2" presStyleCnt="4" custAng="0" custScaleX="98136" custScaleY="99760" custLinFactNeighborX="-106" custLinFactNeighborY="-3055"/>
      <dgm:spPr/>
    </dgm:pt>
    <dgm:pt modelId="{2A7499C3-19EA-4804-9B6B-60CAD7DABE73}" type="pres">
      <dgm:prSet presAssocID="{A837CF16-5002-4AB9-ABB4-595248D02CE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38E9FE4-7A91-4864-B2E2-38BA2F281560}" type="pres">
      <dgm:prSet presAssocID="{A837CF16-5002-4AB9-ABB4-595248D02CE5}" presName="tile4" presStyleLbl="node1" presStyleIdx="3" presStyleCnt="4" custScaleY="98730" custLinFactNeighborY="-1717"/>
      <dgm:spPr/>
    </dgm:pt>
    <dgm:pt modelId="{A4D279C2-9898-4BEC-AEC8-0065D2745F41}" type="pres">
      <dgm:prSet presAssocID="{A837CF16-5002-4AB9-ABB4-595248D02CE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76A62E2-99A7-40F7-B7A7-57BA9A4730EA}" type="pres">
      <dgm:prSet presAssocID="{A837CF16-5002-4AB9-ABB4-595248D02CE5}" presName="centerTile" presStyleLbl="fgShp" presStyleIdx="0" presStyleCnt="1" custScaleX="111475" custScaleY="48412">
        <dgm:presLayoutVars>
          <dgm:chMax val="0"/>
          <dgm:chPref val="0"/>
        </dgm:presLayoutVars>
      </dgm:prSet>
      <dgm:spPr/>
    </dgm:pt>
  </dgm:ptLst>
  <dgm:cxnLst>
    <dgm:cxn modelId="{E6C46409-BFB2-4460-83C1-5D7C8EF5E2B9}" type="presOf" srcId="{D10B36F6-8C7F-49BF-B9E9-9E15E7867B7D}" destId="{A4D279C2-9898-4BEC-AEC8-0065D2745F41}" srcOrd="1" destOrd="0" presId="urn:microsoft.com/office/officeart/2005/8/layout/matrix1"/>
    <dgm:cxn modelId="{C520B425-138A-4F0B-AEF4-204E56E602BD}" srcId="{CB7AB62D-C50C-4491-BDA9-46473E919400}" destId="{D7C0AAF2-2804-43CD-A5F7-3AB9E05461F9}" srcOrd="0" destOrd="0" parTransId="{6D121924-3B52-44D8-9115-24088B4A0563}" sibTransId="{829819C6-13E9-458A-AE66-224B29AEBE34}"/>
    <dgm:cxn modelId="{C525CA25-AC90-4FFC-BA95-AD013B7CAA12}" type="presOf" srcId="{93C60737-7F6A-402D-97F9-A22A2F25436C}" destId="{8F3D0E9B-506F-402E-BA29-987C0FAD203F}" srcOrd="0" destOrd="0" presId="urn:microsoft.com/office/officeart/2005/8/layout/matrix1"/>
    <dgm:cxn modelId="{E173295E-0E32-4E7F-88CB-2B522E8458C6}" srcId="{CB7AB62D-C50C-4491-BDA9-46473E919400}" destId="{4CDE9CE1-1169-4697-ABAD-2FDC98F934ED}" srcOrd="2" destOrd="0" parTransId="{9CE8ADE1-92A9-42E9-B672-862621ED23AF}" sibTransId="{ACBAF173-E83D-4364-ABF4-8C169A3B3613}"/>
    <dgm:cxn modelId="{5A35044F-7EB3-4C9C-B812-2E7FB4AAD8D5}" srcId="{A837CF16-5002-4AB9-ABB4-595248D02CE5}" destId="{CB7AB62D-C50C-4491-BDA9-46473E919400}" srcOrd="0" destOrd="0" parTransId="{A5AB9735-6D56-4259-9450-EA5ADADB5EEA}" sibTransId="{42291BA4-41D8-4AE3-805C-10A161C4081E}"/>
    <dgm:cxn modelId="{203C4E71-C656-44D4-85B3-7DA1724FA8A5}" type="presOf" srcId="{D10B36F6-8C7F-49BF-B9E9-9E15E7867B7D}" destId="{538E9FE4-7A91-4864-B2E2-38BA2F281560}" srcOrd="0" destOrd="0" presId="urn:microsoft.com/office/officeart/2005/8/layout/matrix1"/>
    <dgm:cxn modelId="{79684999-C024-4FF0-9A5C-7A680483CD78}" type="presOf" srcId="{4CDE9CE1-1169-4697-ABAD-2FDC98F934ED}" destId="{229DF70C-D919-48D5-8FC0-63BBF64023EC}" srcOrd="0" destOrd="0" presId="urn:microsoft.com/office/officeart/2005/8/layout/matrix1"/>
    <dgm:cxn modelId="{DF8F8E99-0D0F-4033-8E5E-80A0E45BB201}" type="presOf" srcId="{93C60737-7F6A-402D-97F9-A22A2F25436C}" destId="{B876AA9C-EDCB-469B-9178-1FB7CDEF9F54}" srcOrd="1" destOrd="0" presId="urn:microsoft.com/office/officeart/2005/8/layout/matrix1"/>
    <dgm:cxn modelId="{660AF299-CFCC-4C9B-9495-60AAFC657C44}" type="presOf" srcId="{CB7AB62D-C50C-4491-BDA9-46473E919400}" destId="{A76A62E2-99A7-40F7-B7A7-57BA9A4730EA}" srcOrd="0" destOrd="0" presId="urn:microsoft.com/office/officeart/2005/8/layout/matrix1"/>
    <dgm:cxn modelId="{3091B4AB-7C50-42FB-866E-D1A8E5C9275A}" srcId="{CB7AB62D-C50C-4491-BDA9-46473E919400}" destId="{93C60737-7F6A-402D-97F9-A22A2F25436C}" srcOrd="1" destOrd="0" parTransId="{A2BB9DD5-0575-46BC-BA8E-4EEF910C011C}" sibTransId="{99669165-0A3F-4C50-BEA9-E67CCEC1F44B}"/>
    <dgm:cxn modelId="{9E583BB4-1D2C-4F6A-87E1-7C6A8E3CD1E4}" type="presOf" srcId="{4CDE9CE1-1169-4697-ABAD-2FDC98F934ED}" destId="{2A7499C3-19EA-4804-9B6B-60CAD7DABE73}" srcOrd="1" destOrd="0" presId="urn:microsoft.com/office/officeart/2005/8/layout/matrix1"/>
    <dgm:cxn modelId="{24D75DC4-E464-44BB-873C-DA8AC0E46A79}" srcId="{CB7AB62D-C50C-4491-BDA9-46473E919400}" destId="{D10B36F6-8C7F-49BF-B9E9-9E15E7867B7D}" srcOrd="3" destOrd="0" parTransId="{A3CA7091-2747-4706-AC6B-BCF6BA31E13F}" sibTransId="{024DCF82-1B16-4BE8-A8F6-2F793DDBB399}"/>
    <dgm:cxn modelId="{210148D0-DC74-4EF6-B51D-4B9A1E0258CA}" type="presOf" srcId="{D7C0AAF2-2804-43CD-A5F7-3AB9E05461F9}" destId="{9F6F54AA-C7A4-4E82-82BE-BC1F01517749}" srcOrd="0" destOrd="0" presId="urn:microsoft.com/office/officeart/2005/8/layout/matrix1"/>
    <dgm:cxn modelId="{286FA4D2-7E39-40A7-A8C6-DA5CDC1B592E}" type="presOf" srcId="{D7C0AAF2-2804-43CD-A5F7-3AB9E05461F9}" destId="{DCD2E997-93D7-4E8B-8A62-A547AF539248}" srcOrd="1" destOrd="0" presId="urn:microsoft.com/office/officeart/2005/8/layout/matrix1"/>
    <dgm:cxn modelId="{2D99E6F1-8489-45B6-A77B-2C9C13D8F202}" type="presOf" srcId="{A837CF16-5002-4AB9-ABB4-595248D02CE5}" destId="{351D912D-C9FD-408E-951B-B16FFBF49E7C}" srcOrd="0" destOrd="0" presId="urn:microsoft.com/office/officeart/2005/8/layout/matrix1"/>
    <dgm:cxn modelId="{23302B63-44BD-406A-AB05-DF9C0CC59B27}" type="presParOf" srcId="{351D912D-C9FD-408E-951B-B16FFBF49E7C}" destId="{E9BE6F14-9451-4B8A-A082-AD57B9DEE6C7}" srcOrd="0" destOrd="0" presId="urn:microsoft.com/office/officeart/2005/8/layout/matrix1"/>
    <dgm:cxn modelId="{6EF0F70D-5FC3-488C-81EE-5E27755829E1}" type="presParOf" srcId="{E9BE6F14-9451-4B8A-A082-AD57B9DEE6C7}" destId="{9F6F54AA-C7A4-4E82-82BE-BC1F01517749}" srcOrd="0" destOrd="0" presId="urn:microsoft.com/office/officeart/2005/8/layout/matrix1"/>
    <dgm:cxn modelId="{E1C2E352-82FE-401B-BD45-BE5464CA0170}" type="presParOf" srcId="{E9BE6F14-9451-4B8A-A082-AD57B9DEE6C7}" destId="{DCD2E997-93D7-4E8B-8A62-A547AF539248}" srcOrd="1" destOrd="0" presId="urn:microsoft.com/office/officeart/2005/8/layout/matrix1"/>
    <dgm:cxn modelId="{3FA94002-427E-4B69-A9A5-C6BA95A44171}" type="presParOf" srcId="{E9BE6F14-9451-4B8A-A082-AD57B9DEE6C7}" destId="{8F3D0E9B-506F-402E-BA29-987C0FAD203F}" srcOrd="2" destOrd="0" presId="urn:microsoft.com/office/officeart/2005/8/layout/matrix1"/>
    <dgm:cxn modelId="{680DF315-99E1-4400-91D8-BD8B9214FA5A}" type="presParOf" srcId="{E9BE6F14-9451-4B8A-A082-AD57B9DEE6C7}" destId="{B876AA9C-EDCB-469B-9178-1FB7CDEF9F54}" srcOrd="3" destOrd="0" presId="urn:microsoft.com/office/officeart/2005/8/layout/matrix1"/>
    <dgm:cxn modelId="{35419A61-1B12-4161-A4D7-D36C71D21BB8}" type="presParOf" srcId="{E9BE6F14-9451-4B8A-A082-AD57B9DEE6C7}" destId="{229DF70C-D919-48D5-8FC0-63BBF64023EC}" srcOrd="4" destOrd="0" presId="urn:microsoft.com/office/officeart/2005/8/layout/matrix1"/>
    <dgm:cxn modelId="{7238D581-05A9-47C8-9404-6CD34706235B}" type="presParOf" srcId="{E9BE6F14-9451-4B8A-A082-AD57B9DEE6C7}" destId="{2A7499C3-19EA-4804-9B6B-60CAD7DABE73}" srcOrd="5" destOrd="0" presId="urn:microsoft.com/office/officeart/2005/8/layout/matrix1"/>
    <dgm:cxn modelId="{CC4DD6E7-09D7-4DB5-BD93-B78163D19B61}" type="presParOf" srcId="{E9BE6F14-9451-4B8A-A082-AD57B9DEE6C7}" destId="{538E9FE4-7A91-4864-B2E2-38BA2F281560}" srcOrd="6" destOrd="0" presId="urn:microsoft.com/office/officeart/2005/8/layout/matrix1"/>
    <dgm:cxn modelId="{F6256EE2-7DDC-462D-BB2A-E8AE037F8CC4}" type="presParOf" srcId="{E9BE6F14-9451-4B8A-A082-AD57B9DEE6C7}" destId="{A4D279C2-9898-4BEC-AEC8-0065D2745F41}" srcOrd="7" destOrd="0" presId="urn:microsoft.com/office/officeart/2005/8/layout/matrix1"/>
    <dgm:cxn modelId="{F5B4BAED-DC3C-47B3-BFF4-ED62947BC579}" type="presParOf" srcId="{351D912D-C9FD-408E-951B-B16FFBF49E7C}" destId="{A76A62E2-99A7-40F7-B7A7-57BA9A4730E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890CFC-DB40-404D-B8AB-93EE52A10D0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85A5977-1333-42B2-9051-6E0DE5FF499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/>
            <a:t>Я –миссия </a:t>
          </a:r>
        </a:p>
        <a:p>
          <a:r>
            <a:rPr lang="ru-RU" sz="2000" b="1" dirty="0"/>
            <a:t>(Кто я</a:t>
          </a:r>
          <a:r>
            <a:rPr lang="en-US" sz="2000" b="1" dirty="0"/>
            <a:t>?)</a:t>
          </a:r>
          <a:endParaRPr lang="ru-RU" sz="2000" b="1" dirty="0"/>
        </a:p>
      </dgm:t>
    </dgm:pt>
    <dgm:pt modelId="{31ACD37E-025C-434C-8B5D-A4FBC80F82AE}" type="parTrans" cxnId="{339B0C3A-ECAE-4E8E-A175-58C1F1E37051}">
      <dgm:prSet/>
      <dgm:spPr/>
      <dgm:t>
        <a:bodyPr/>
        <a:lstStyle/>
        <a:p>
          <a:endParaRPr lang="ru-RU" b="0"/>
        </a:p>
      </dgm:t>
    </dgm:pt>
    <dgm:pt modelId="{0C33E19F-662C-4C97-9369-56D643B3FBE8}" type="sibTrans" cxnId="{339B0C3A-ECAE-4E8E-A175-58C1F1E37051}">
      <dgm:prSet/>
      <dgm:spPr/>
      <dgm:t>
        <a:bodyPr/>
        <a:lstStyle/>
        <a:p>
          <a:endParaRPr lang="ru-RU" b="0"/>
        </a:p>
      </dgm:t>
    </dgm:pt>
    <dgm:pt modelId="{34807316-D15C-48C9-830F-4943D9D7E6F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/>
            <a:t>Убеждения</a:t>
          </a:r>
          <a:r>
            <a:rPr lang="en-US" sz="2000" b="1" dirty="0"/>
            <a:t>/</a:t>
          </a:r>
          <a:r>
            <a:rPr lang="ru-RU" sz="2000" b="1" dirty="0"/>
            <a:t>установки (Зачем</a:t>
          </a:r>
          <a:r>
            <a:rPr lang="en-US" sz="2000" b="1" dirty="0"/>
            <a:t>?</a:t>
          </a:r>
          <a:r>
            <a:rPr lang="ru-RU" sz="2000" b="1" dirty="0"/>
            <a:t>)</a:t>
          </a:r>
        </a:p>
      </dgm:t>
    </dgm:pt>
    <dgm:pt modelId="{0AB81B77-E0E3-4D63-9009-D63345A6C343}" type="parTrans" cxnId="{0D78A1C5-30AF-4DE8-B01F-1406C1676055}">
      <dgm:prSet/>
      <dgm:spPr/>
      <dgm:t>
        <a:bodyPr/>
        <a:lstStyle/>
        <a:p>
          <a:endParaRPr lang="ru-RU" b="0"/>
        </a:p>
      </dgm:t>
    </dgm:pt>
    <dgm:pt modelId="{6C88DA55-4DCA-4ED3-BC07-4333C2B72778}" type="sibTrans" cxnId="{0D78A1C5-30AF-4DE8-B01F-1406C1676055}">
      <dgm:prSet/>
      <dgm:spPr/>
      <dgm:t>
        <a:bodyPr/>
        <a:lstStyle/>
        <a:p>
          <a:endParaRPr lang="ru-RU" b="0"/>
        </a:p>
      </dgm:t>
    </dgm:pt>
    <dgm:pt modelId="{CDE7D694-3AA8-4A85-9A24-71119474B42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/>
            <a:t>Способности (Как</a:t>
          </a:r>
          <a:r>
            <a:rPr lang="en-US" sz="2000" b="1" dirty="0"/>
            <a:t>?</a:t>
          </a:r>
          <a:r>
            <a:rPr lang="ru-RU" sz="2000" b="1" dirty="0"/>
            <a:t>)</a:t>
          </a:r>
        </a:p>
      </dgm:t>
    </dgm:pt>
    <dgm:pt modelId="{5DD26BA2-E300-482A-85AB-17B6CEE85ED1}" type="parTrans" cxnId="{F5CF3F84-62A0-4CAF-87CC-34A484A3F408}">
      <dgm:prSet/>
      <dgm:spPr/>
      <dgm:t>
        <a:bodyPr/>
        <a:lstStyle/>
        <a:p>
          <a:endParaRPr lang="ru-RU" b="0"/>
        </a:p>
      </dgm:t>
    </dgm:pt>
    <dgm:pt modelId="{F20D3C61-74EC-4441-9A8E-C438A877DDFF}" type="sibTrans" cxnId="{F5CF3F84-62A0-4CAF-87CC-34A484A3F408}">
      <dgm:prSet/>
      <dgm:spPr/>
      <dgm:t>
        <a:bodyPr/>
        <a:lstStyle/>
        <a:p>
          <a:endParaRPr lang="ru-RU" b="0"/>
        </a:p>
      </dgm:t>
    </dgm:pt>
    <dgm:pt modelId="{5CE100CE-D089-4A66-8418-79FCA64312D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/>
            <a:t>Поведение</a:t>
          </a:r>
          <a:r>
            <a:rPr lang="en-US" sz="2000" b="1" dirty="0"/>
            <a:t>/</a:t>
          </a:r>
          <a:r>
            <a:rPr lang="ru-RU" sz="2000" b="1" dirty="0"/>
            <a:t>действия (Что</a:t>
          </a:r>
          <a:r>
            <a:rPr lang="en-US" sz="2000" b="1" dirty="0"/>
            <a:t>?</a:t>
          </a:r>
          <a:r>
            <a:rPr lang="ru-RU" sz="2000" b="1" dirty="0"/>
            <a:t>)</a:t>
          </a:r>
        </a:p>
      </dgm:t>
    </dgm:pt>
    <dgm:pt modelId="{2F2E404D-E026-4270-8C0A-6FBFDC73AF57}" type="parTrans" cxnId="{C4A45D46-D6DF-443D-9C50-042350FA3719}">
      <dgm:prSet/>
      <dgm:spPr/>
      <dgm:t>
        <a:bodyPr/>
        <a:lstStyle/>
        <a:p>
          <a:endParaRPr lang="ru-RU" b="0"/>
        </a:p>
      </dgm:t>
    </dgm:pt>
    <dgm:pt modelId="{6E9B043D-5051-452D-8A65-B5CD2E578BF4}" type="sibTrans" cxnId="{C4A45D46-D6DF-443D-9C50-042350FA3719}">
      <dgm:prSet/>
      <dgm:spPr/>
      <dgm:t>
        <a:bodyPr/>
        <a:lstStyle/>
        <a:p>
          <a:endParaRPr lang="ru-RU" b="0"/>
        </a:p>
      </dgm:t>
    </dgm:pt>
    <dgm:pt modelId="{0C6A9A8C-E476-4CD7-9FBD-487E51B1F5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/>
            <a:t>Окружение (Где</a:t>
          </a:r>
          <a:r>
            <a:rPr lang="en-US" sz="2000" b="1" dirty="0"/>
            <a:t>?</a:t>
          </a:r>
          <a:r>
            <a:rPr lang="ru-RU" sz="2000" b="1" dirty="0"/>
            <a:t> Когда</a:t>
          </a:r>
          <a:r>
            <a:rPr lang="en-US" sz="2000" b="1" dirty="0"/>
            <a:t>?</a:t>
          </a:r>
          <a:r>
            <a:rPr lang="ru-RU" sz="2000" b="1" dirty="0"/>
            <a:t> С кем</a:t>
          </a:r>
          <a:r>
            <a:rPr lang="en-US" sz="2000" b="1" dirty="0"/>
            <a:t>?</a:t>
          </a:r>
          <a:r>
            <a:rPr lang="ru-RU" sz="2000" b="1" dirty="0"/>
            <a:t>)</a:t>
          </a:r>
        </a:p>
      </dgm:t>
    </dgm:pt>
    <dgm:pt modelId="{101F2448-437D-47F6-A387-71729DD43A94}" type="parTrans" cxnId="{5C30BA45-1D31-459D-AB4F-78EDF7C18F59}">
      <dgm:prSet/>
      <dgm:spPr/>
      <dgm:t>
        <a:bodyPr/>
        <a:lstStyle/>
        <a:p>
          <a:endParaRPr lang="ru-RU" b="0"/>
        </a:p>
      </dgm:t>
    </dgm:pt>
    <dgm:pt modelId="{925EAE81-3CA7-4558-B231-A982853FF1CF}" type="sibTrans" cxnId="{5C30BA45-1D31-459D-AB4F-78EDF7C18F59}">
      <dgm:prSet/>
      <dgm:spPr/>
      <dgm:t>
        <a:bodyPr/>
        <a:lstStyle/>
        <a:p>
          <a:endParaRPr lang="ru-RU" b="0"/>
        </a:p>
      </dgm:t>
    </dgm:pt>
    <dgm:pt modelId="{9D84AEC3-2C6B-4361-945B-9FBDF7656829}">
      <dgm:prSet/>
      <dgm:spPr/>
      <dgm:t>
        <a:bodyPr/>
        <a:lstStyle/>
        <a:p>
          <a:endParaRPr lang="ru-RU" b="0"/>
        </a:p>
      </dgm:t>
    </dgm:pt>
    <dgm:pt modelId="{9E82B254-AF9E-4545-97AC-C2F93C0954EE}" type="parTrans" cxnId="{EF6BBDF7-877D-46FD-9C1F-9E7E23FA02D8}">
      <dgm:prSet/>
      <dgm:spPr/>
      <dgm:t>
        <a:bodyPr/>
        <a:lstStyle/>
        <a:p>
          <a:endParaRPr lang="ru-RU" b="0"/>
        </a:p>
      </dgm:t>
    </dgm:pt>
    <dgm:pt modelId="{EE98AA8B-D17D-42C0-B6F8-80DDC502C1ED}" type="sibTrans" cxnId="{EF6BBDF7-877D-46FD-9C1F-9E7E23FA02D8}">
      <dgm:prSet/>
      <dgm:spPr/>
      <dgm:t>
        <a:bodyPr/>
        <a:lstStyle/>
        <a:p>
          <a:endParaRPr lang="ru-RU" b="0"/>
        </a:p>
      </dgm:t>
    </dgm:pt>
    <dgm:pt modelId="{C063B762-180D-43DF-8ED4-466A5A3EB7B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/>
            <a:t>Ценности </a:t>
          </a:r>
          <a:r>
            <a:rPr lang="en-US" sz="2000" b="1" dirty="0"/>
            <a:t>(</a:t>
          </a:r>
          <a:r>
            <a:rPr lang="ru-RU" sz="2000" b="1" dirty="0"/>
            <a:t>Почему</a:t>
          </a:r>
          <a:r>
            <a:rPr lang="en-US" sz="2000" b="1" dirty="0"/>
            <a:t>?</a:t>
          </a:r>
          <a:r>
            <a:rPr lang="ru-RU" sz="2000" b="1" dirty="0"/>
            <a:t>)</a:t>
          </a:r>
        </a:p>
      </dgm:t>
    </dgm:pt>
    <dgm:pt modelId="{DCB13D3C-D24E-410D-9A42-A40BEF56C57C}" type="parTrans" cxnId="{A2356C13-E43E-4915-8B85-A3090C1E4852}">
      <dgm:prSet/>
      <dgm:spPr/>
      <dgm:t>
        <a:bodyPr/>
        <a:lstStyle/>
        <a:p>
          <a:endParaRPr lang="ru-RU" b="0"/>
        </a:p>
      </dgm:t>
    </dgm:pt>
    <dgm:pt modelId="{7EA30346-949B-4306-B74E-72D07CB53038}" type="sibTrans" cxnId="{A2356C13-E43E-4915-8B85-A3090C1E4852}">
      <dgm:prSet/>
      <dgm:spPr/>
      <dgm:t>
        <a:bodyPr/>
        <a:lstStyle/>
        <a:p>
          <a:endParaRPr lang="ru-RU" b="0"/>
        </a:p>
      </dgm:t>
    </dgm:pt>
    <dgm:pt modelId="{A5807E9B-0BEF-46A4-8AE7-5EFE9D83AC20}" type="pres">
      <dgm:prSet presAssocID="{3C890CFC-DB40-404D-B8AB-93EE52A10D0A}" presName="Name0" presStyleCnt="0">
        <dgm:presLayoutVars>
          <dgm:dir/>
          <dgm:animLvl val="lvl"/>
          <dgm:resizeHandles val="exact"/>
        </dgm:presLayoutVars>
      </dgm:prSet>
      <dgm:spPr/>
    </dgm:pt>
    <dgm:pt modelId="{3B2ACC03-9DBD-49BE-96DF-64555140C673}" type="pres">
      <dgm:prSet presAssocID="{F85A5977-1333-42B2-9051-6E0DE5FF4998}" presName="Name8" presStyleCnt="0"/>
      <dgm:spPr/>
    </dgm:pt>
    <dgm:pt modelId="{F62272E2-A172-4EBA-BAB0-72EDDC49BC48}" type="pres">
      <dgm:prSet presAssocID="{F85A5977-1333-42B2-9051-6E0DE5FF4998}" presName="level" presStyleLbl="node1" presStyleIdx="0" presStyleCnt="6" custScaleX="97324" custScaleY="40283">
        <dgm:presLayoutVars>
          <dgm:chMax val="1"/>
          <dgm:bulletEnabled val="1"/>
        </dgm:presLayoutVars>
      </dgm:prSet>
      <dgm:spPr/>
    </dgm:pt>
    <dgm:pt modelId="{64535AE9-CD6E-45AA-BBCF-8E98CC4F8438}" type="pres">
      <dgm:prSet presAssocID="{F85A5977-1333-42B2-9051-6E0DE5FF499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AC3DF3-567A-4334-A30C-3B32FC95D46F}" type="pres">
      <dgm:prSet presAssocID="{C063B762-180D-43DF-8ED4-466A5A3EB7BD}" presName="Name8" presStyleCnt="0"/>
      <dgm:spPr/>
    </dgm:pt>
    <dgm:pt modelId="{EB0C24C6-19DF-4AEE-BB7E-1DEE907E776E}" type="pres">
      <dgm:prSet presAssocID="{C063B762-180D-43DF-8ED4-466A5A3EB7BD}" presName="level" presStyleLbl="node1" presStyleIdx="1" presStyleCnt="6" custScaleX="97086" custScaleY="39903">
        <dgm:presLayoutVars>
          <dgm:chMax val="1"/>
          <dgm:bulletEnabled val="1"/>
        </dgm:presLayoutVars>
      </dgm:prSet>
      <dgm:spPr/>
    </dgm:pt>
    <dgm:pt modelId="{5E6D6B83-353C-4F94-A090-8D91AFDE00CF}" type="pres">
      <dgm:prSet presAssocID="{C063B762-180D-43DF-8ED4-466A5A3EB7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13C9AEC-11F2-4B6F-BEC1-7F7A7B983E07}" type="pres">
      <dgm:prSet presAssocID="{34807316-D15C-48C9-830F-4943D9D7E6F8}" presName="Name8" presStyleCnt="0"/>
      <dgm:spPr/>
    </dgm:pt>
    <dgm:pt modelId="{6DCAFE50-63B8-4910-9426-572835E7A4C5}" type="pres">
      <dgm:prSet presAssocID="{34807316-D15C-48C9-830F-4943D9D7E6F8}" presName="level" presStyleLbl="node1" presStyleIdx="2" presStyleCnt="6" custScaleX="98596" custScaleY="35748">
        <dgm:presLayoutVars>
          <dgm:chMax val="1"/>
          <dgm:bulletEnabled val="1"/>
        </dgm:presLayoutVars>
      </dgm:prSet>
      <dgm:spPr/>
    </dgm:pt>
    <dgm:pt modelId="{1750C13A-B32B-482D-BB11-4BB821506295}" type="pres">
      <dgm:prSet presAssocID="{34807316-D15C-48C9-830F-4943D9D7E6F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1700535-4EE4-436D-AF4D-5EB9CE87E03C}" type="pres">
      <dgm:prSet presAssocID="{CDE7D694-3AA8-4A85-9A24-71119474B42F}" presName="Name8" presStyleCnt="0"/>
      <dgm:spPr/>
    </dgm:pt>
    <dgm:pt modelId="{00EE3347-CE0A-496F-8A2B-28095D7D7663}" type="pres">
      <dgm:prSet presAssocID="{CDE7D694-3AA8-4A85-9A24-71119474B42F}" presName="level" presStyleLbl="node1" presStyleIdx="3" presStyleCnt="6" custScaleX="98433" custScaleY="34267">
        <dgm:presLayoutVars>
          <dgm:chMax val="1"/>
          <dgm:bulletEnabled val="1"/>
        </dgm:presLayoutVars>
      </dgm:prSet>
      <dgm:spPr/>
    </dgm:pt>
    <dgm:pt modelId="{8A604F5D-560F-4B0F-906D-0BF080B0C18E}" type="pres">
      <dgm:prSet presAssocID="{CDE7D694-3AA8-4A85-9A24-71119474B42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66BF7B8-1C12-4037-AFE5-CB13DBEF7F7D}" type="pres">
      <dgm:prSet presAssocID="{5CE100CE-D089-4A66-8418-79FCA64312DC}" presName="Name8" presStyleCnt="0"/>
      <dgm:spPr/>
    </dgm:pt>
    <dgm:pt modelId="{C93B24F7-51C3-4712-B91F-7E68BDE00ABE}" type="pres">
      <dgm:prSet presAssocID="{5CE100CE-D089-4A66-8418-79FCA64312DC}" presName="level" presStyleLbl="node1" presStyleIdx="4" presStyleCnt="6" custScaleX="98475" custScaleY="36216">
        <dgm:presLayoutVars>
          <dgm:chMax val="1"/>
          <dgm:bulletEnabled val="1"/>
        </dgm:presLayoutVars>
      </dgm:prSet>
      <dgm:spPr/>
    </dgm:pt>
    <dgm:pt modelId="{29BDD4C5-1954-4F3E-AAAA-F4D737F247CC}" type="pres">
      <dgm:prSet presAssocID="{5CE100CE-D089-4A66-8418-79FCA64312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0898E9D-6EBD-46D4-9047-0FC008715668}" type="pres">
      <dgm:prSet presAssocID="{0C6A9A8C-E476-4CD7-9FBD-487E51B1F514}" presName="Name8" presStyleCnt="0"/>
      <dgm:spPr/>
    </dgm:pt>
    <dgm:pt modelId="{DFEE94A8-DAE3-43D8-B5A5-FB30CEA62B5E}" type="pres">
      <dgm:prSet presAssocID="{0C6A9A8C-E476-4CD7-9FBD-487E51B1F514}" presName="acctBkgd" presStyleLbl="alignAcc1" presStyleIdx="0" presStyleCnt="1" custLinFactX="-21320" custLinFactNeighborX="-100000" custLinFactNeighborY="-2526"/>
      <dgm:spPr/>
    </dgm:pt>
    <dgm:pt modelId="{B0DC1EE5-7364-4A4F-87D3-DB48CC34827B}" type="pres">
      <dgm:prSet presAssocID="{0C6A9A8C-E476-4CD7-9FBD-487E51B1F514}" presName="acctTx" presStyleLbl="alignAcc1" presStyleIdx="0" presStyleCnt="1">
        <dgm:presLayoutVars>
          <dgm:bulletEnabled val="1"/>
        </dgm:presLayoutVars>
      </dgm:prSet>
      <dgm:spPr/>
    </dgm:pt>
    <dgm:pt modelId="{BAB491EB-C0BE-4CD4-BF89-7E2418932329}" type="pres">
      <dgm:prSet presAssocID="{0C6A9A8C-E476-4CD7-9FBD-487E51B1F514}" presName="level" presStyleLbl="node1" presStyleIdx="5" presStyleCnt="6" custScaleX="99061" custScaleY="34965">
        <dgm:presLayoutVars>
          <dgm:chMax val="1"/>
          <dgm:bulletEnabled val="1"/>
        </dgm:presLayoutVars>
      </dgm:prSet>
      <dgm:spPr/>
    </dgm:pt>
    <dgm:pt modelId="{B51FB9B7-637D-4649-AFB6-E5CB46E613FA}" type="pres">
      <dgm:prSet presAssocID="{0C6A9A8C-E476-4CD7-9FBD-487E51B1F51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8C1811-D83F-4169-9836-F12ACBB34461}" type="presOf" srcId="{5CE100CE-D089-4A66-8418-79FCA64312DC}" destId="{C93B24F7-51C3-4712-B91F-7E68BDE00ABE}" srcOrd="0" destOrd="0" presId="urn:microsoft.com/office/officeart/2005/8/layout/pyramid1"/>
    <dgm:cxn modelId="{A2356C13-E43E-4915-8B85-A3090C1E4852}" srcId="{3C890CFC-DB40-404D-B8AB-93EE52A10D0A}" destId="{C063B762-180D-43DF-8ED4-466A5A3EB7BD}" srcOrd="1" destOrd="0" parTransId="{DCB13D3C-D24E-410D-9A42-A40BEF56C57C}" sibTransId="{7EA30346-949B-4306-B74E-72D07CB53038}"/>
    <dgm:cxn modelId="{B5F43928-FDC6-42DF-A1A4-A93F960532D1}" type="presOf" srcId="{9D84AEC3-2C6B-4361-945B-9FBDF7656829}" destId="{B0DC1EE5-7364-4A4F-87D3-DB48CC34827B}" srcOrd="1" destOrd="0" presId="urn:microsoft.com/office/officeart/2005/8/layout/pyramid1"/>
    <dgm:cxn modelId="{248A1F33-459D-4052-895A-53AFC1E84A45}" type="presOf" srcId="{C063B762-180D-43DF-8ED4-466A5A3EB7BD}" destId="{5E6D6B83-353C-4F94-A090-8D91AFDE00CF}" srcOrd="1" destOrd="0" presId="urn:microsoft.com/office/officeart/2005/8/layout/pyramid1"/>
    <dgm:cxn modelId="{339B0C3A-ECAE-4E8E-A175-58C1F1E37051}" srcId="{3C890CFC-DB40-404D-B8AB-93EE52A10D0A}" destId="{F85A5977-1333-42B2-9051-6E0DE5FF4998}" srcOrd="0" destOrd="0" parTransId="{31ACD37E-025C-434C-8B5D-A4FBC80F82AE}" sibTransId="{0C33E19F-662C-4C97-9369-56D643B3FBE8}"/>
    <dgm:cxn modelId="{A08DB362-2E05-4A4E-A954-6D127832E356}" type="presOf" srcId="{CDE7D694-3AA8-4A85-9A24-71119474B42F}" destId="{8A604F5D-560F-4B0F-906D-0BF080B0C18E}" srcOrd="1" destOrd="0" presId="urn:microsoft.com/office/officeart/2005/8/layout/pyramid1"/>
    <dgm:cxn modelId="{5C30BA45-1D31-459D-AB4F-78EDF7C18F59}" srcId="{3C890CFC-DB40-404D-B8AB-93EE52A10D0A}" destId="{0C6A9A8C-E476-4CD7-9FBD-487E51B1F514}" srcOrd="5" destOrd="0" parTransId="{101F2448-437D-47F6-A387-71729DD43A94}" sibTransId="{925EAE81-3CA7-4558-B231-A982853FF1CF}"/>
    <dgm:cxn modelId="{C4A45D46-D6DF-443D-9C50-042350FA3719}" srcId="{3C890CFC-DB40-404D-B8AB-93EE52A10D0A}" destId="{5CE100CE-D089-4A66-8418-79FCA64312DC}" srcOrd="4" destOrd="0" parTransId="{2F2E404D-E026-4270-8C0A-6FBFDC73AF57}" sibTransId="{6E9B043D-5051-452D-8A65-B5CD2E578BF4}"/>
    <dgm:cxn modelId="{33747566-DDCA-48F5-87E1-77DF341235DE}" type="presOf" srcId="{C063B762-180D-43DF-8ED4-466A5A3EB7BD}" destId="{EB0C24C6-19DF-4AEE-BB7E-1DEE907E776E}" srcOrd="0" destOrd="0" presId="urn:microsoft.com/office/officeart/2005/8/layout/pyramid1"/>
    <dgm:cxn modelId="{20E6D675-C392-483E-8271-D9E1967EB938}" type="presOf" srcId="{34807316-D15C-48C9-830F-4943D9D7E6F8}" destId="{1750C13A-B32B-482D-BB11-4BB821506295}" srcOrd="1" destOrd="0" presId="urn:microsoft.com/office/officeart/2005/8/layout/pyramid1"/>
    <dgm:cxn modelId="{CB55FE59-4AA7-4CF2-A921-E6FFA1A59F8C}" type="presOf" srcId="{0C6A9A8C-E476-4CD7-9FBD-487E51B1F514}" destId="{BAB491EB-C0BE-4CD4-BF89-7E2418932329}" srcOrd="0" destOrd="0" presId="urn:microsoft.com/office/officeart/2005/8/layout/pyramid1"/>
    <dgm:cxn modelId="{F5CF3F84-62A0-4CAF-87CC-34A484A3F408}" srcId="{3C890CFC-DB40-404D-B8AB-93EE52A10D0A}" destId="{CDE7D694-3AA8-4A85-9A24-71119474B42F}" srcOrd="3" destOrd="0" parTransId="{5DD26BA2-E300-482A-85AB-17B6CEE85ED1}" sibTransId="{F20D3C61-74EC-4441-9A8E-C438A877DDFF}"/>
    <dgm:cxn modelId="{7A669D88-F1BA-44B9-B17D-3A7AE90CCB33}" type="presOf" srcId="{0C6A9A8C-E476-4CD7-9FBD-487E51B1F514}" destId="{B51FB9B7-637D-4649-AFB6-E5CB46E613FA}" srcOrd="1" destOrd="0" presId="urn:microsoft.com/office/officeart/2005/8/layout/pyramid1"/>
    <dgm:cxn modelId="{C29ED09F-FF8C-4821-AE0F-BFF5E21BC222}" type="presOf" srcId="{5CE100CE-D089-4A66-8418-79FCA64312DC}" destId="{29BDD4C5-1954-4F3E-AAAA-F4D737F247CC}" srcOrd="1" destOrd="0" presId="urn:microsoft.com/office/officeart/2005/8/layout/pyramid1"/>
    <dgm:cxn modelId="{6511C6B0-999A-4447-AFD4-B5783E30EB43}" type="presOf" srcId="{3C890CFC-DB40-404D-B8AB-93EE52A10D0A}" destId="{A5807E9B-0BEF-46A4-8AE7-5EFE9D83AC20}" srcOrd="0" destOrd="0" presId="urn:microsoft.com/office/officeart/2005/8/layout/pyramid1"/>
    <dgm:cxn modelId="{50A4BEB5-303B-428F-BBB2-04303BC89855}" type="presOf" srcId="{34807316-D15C-48C9-830F-4943D9D7E6F8}" destId="{6DCAFE50-63B8-4910-9426-572835E7A4C5}" srcOrd="0" destOrd="0" presId="urn:microsoft.com/office/officeart/2005/8/layout/pyramid1"/>
    <dgm:cxn modelId="{0D78A1C5-30AF-4DE8-B01F-1406C1676055}" srcId="{3C890CFC-DB40-404D-B8AB-93EE52A10D0A}" destId="{34807316-D15C-48C9-830F-4943D9D7E6F8}" srcOrd="2" destOrd="0" parTransId="{0AB81B77-E0E3-4D63-9009-D63345A6C343}" sibTransId="{6C88DA55-4DCA-4ED3-BC07-4333C2B72778}"/>
    <dgm:cxn modelId="{3E038CDB-82AA-4CBA-9108-AFD6B632C621}" type="presOf" srcId="{9D84AEC3-2C6B-4361-945B-9FBDF7656829}" destId="{DFEE94A8-DAE3-43D8-B5A5-FB30CEA62B5E}" srcOrd="0" destOrd="0" presId="urn:microsoft.com/office/officeart/2005/8/layout/pyramid1"/>
    <dgm:cxn modelId="{31F41EDC-CC3D-4B3E-91FE-B45E8C80ED4C}" type="presOf" srcId="{F85A5977-1333-42B2-9051-6E0DE5FF4998}" destId="{64535AE9-CD6E-45AA-BBCF-8E98CC4F8438}" srcOrd="1" destOrd="0" presId="urn:microsoft.com/office/officeart/2005/8/layout/pyramid1"/>
    <dgm:cxn modelId="{66D09AF2-C7A8-452C-918B-7F85092434C7}" type="presOf" srcId="{F85A5977-1333-42B2-9051-6E0DE5FF4998}" destId="{F62272E2-A172-4EBA-BAB0-72EDDC49BC48}" srcOrd="0" destOrd="0" presId="urn:microsoft.com/office/officeart/2005/8/layout/pyramid1"/>
    <dgm:cxn modelId="{EF6BBDF7-877D-46FD-9C1F-9E7E23FA02D8}" srcId="{0C6A9A8C-E476-4CD7-9FBD-487E51B1F514}" destId="{9D84AEC3-2C6B-4361-945B-9FBDF7656829}" srcOrd="0" destOrd="0" parTransId="{9E82B254-AF9E-4545-97AC-C2F93C0954EE}" sibTransId="{EE98AA8B-D17D-42C0-B6F8-80DDC502C1ED}"/>
    <dgm:cxn modelId="{AFECA9F9-BC13-4BE2-B2B8-D12617F48585}" type="presOf" srcId="{CDE7D694-3AA8-4A85-9A24-71119474B42F}" destId="{00EE3347-CE0A-496F-8A2B-28095D7D7663}" srcOrd="0" destOrd="0" presId="urn:microsoft.com/office/officeart/2005/8/layout/pyramid1"/>
    <dgm:cxn modelId="{76EA3999-A7C5-4FFD-872F-BF9D804572C5}" type="presParOf" srcId="{A5807E9B-0BEF-46A4-8AE7-5EFE9D83AC20}" destId="{3B2ACC03-9DBD-49BE-96DF-64555140C673}" srcOrd="0" destOrd="0" presId="urn:microsoft.com/office/officeart/2005/8/layout/pyramid1"/>
    <dgm:cxn modelId="{64CA0A46-B7D0-491A-981B-D3B49813AD5E}" type="presParOf" srcId="{3B2ACC03-9DBD-49BE-96DF-64555140C673}" destId="{F62272E2-A172-4EBA-BAB0-72EDDC49BC48}" srcOrd="0" destOrd="0" presId="urn:microsoft.com/office/officeart/2005/8/layout/pyramid1"/>
    <dgm:cxn modelId="{5DA91415-8274-4296-A5BC-7EC6643D2F01}" type="presParOf" srcId="{3B2ACC03-9DBD-49BE-96DF-64555140C673}" destId="{64535AE9-CD6E-45AA-BBCF-8E98CC4F8438}" srcOrd="1" destOrd="0" presId="urn:microsoft.com/office/officeart/2005/8/layout/pyramid1"/>
    <dgm:cxn modelId="{D3A605E7-60E2-4FBC-86B3-157FC069A603}" type="presParOf" srcId="{A5807E9B-0BEF-46A4-8AE7-5EFE9D83AC20}" destId="{2EAC3DF3-567A-4334-A30C-3B32FC95D46F}" srcOrd="1" destOrd="0" presId="urn:microsoft.com/office/officeart/2005/8/layout/pyramid1"/>
    <dgm:cxn modelId="{F65F25EA-FC29-4390-BC4A-ADD860998619}" type="presParOf" srcId="{2EAC3DF3-567A-4334-A30C-3B32FC95D46F}" destId="{EB0C24C6-19DF-4AEE-BB7E-1DEE907E776E}" srcOrd="0" destOrd="0" presId="urn:microsoft.com/office/officeart/2005/8/layout/pyramid1"/>
    <dgm:cxn modelId="{BC8D5D61-E81D-432C-B13C-03474696017C}" type="presParOf" srcId="{2EAC3DF3-567A-4334-A30C-3B32FC95D46F}" destId="{5E6D6B83-353C-4F94-A090-8D91AFDE00CF}" srcOrd="1" destOrd="0" presId="urn:microsoft.com/office/officeart/2005/8/layout/pyramid1"/>
    <dgm:cxn modelId="{5437B9C6-2240-4B3F-BFAD-101AFC3D87BC}" type="presParOf" srcId="{A5807E9B-0BEF-46A4-8AE7-5EFE9D83AC20}" destId="{D13C9AEC-11F2-4B6F-BEC1-7F7A7B983E07}" srcOrd="2" destOrd="0" presId="urn:microsoft.com/office/officeart/2005/8/layout/pyramid1"/>
    <dgm:cxn modelId="{9BC4D12E-A5C0-4C8D-9409-B6E7AF9CBCB0}" type="presParOf" srcId="{D13C9AEC-11F2-4B6F-BEC1-7F7A7B983E07}" destId="{6DCAFE50-63B8-4910-9426-572835E7A4C5}" srcOrd="0" destOrd="0" presId="urn:microsoft.com/office/officeart/2005/8/layout/pyramid1"/>
    <dgm:cxn modelId="{627712E5-4C22-467A-8BC3-719D433DC076}" type="presParOf" srcId="{D13C9AEC-11F2-4B6F-BEC1-7F7A7B983E07}" destId="{1750C13A-B32B-482D-BB11-4BB821506295}" srcOrd="1" destOrd="0" presId="urn:microsoft.com/office/officeart/2005/8/layout/pyramid1"/>
    <dgm:cxn modelId="{C9342701-A921-42FD-9E44-41007393E0DB}" type="presParOf" srcId="{A5807E9B-0BEF-46A4-8AE7-5EFE9D83AC20}" destId="{61700535-4EE4-436D-AF4D-5EB9CE87E03C}" srcOrd="3" destOrd="0" presId="urn:microsoft.com/office/officeart/2005/8/layout/pyramid1"/>
    <dgm:cxn modelId="{DF97277B-8C2C-4989-A3F6-B1CFD38AA5EE}" type="presParOf" srcId="{61700535-4EE4-436D-AF4D-5EB9CE87E03C}" destId="{00EE3347-CE0A-496F-8A2B-28095D7D7663}" srcOrd="0" destOrd="0" presId="urn:microsoft.com/office/officeart/2005/8/layout/pyramid1"/>
    <dgm:cxn modelId="{A5F386D0-BAFF-4082-AE38-6B85D6372224}" type="presParOf" srcId="{61700535-4EE4-436D-AF4D-5EB9CE87E03C}" destId="{8A604F5D-560F-4B0F-906D-0BF080B0C18E}" srcOrd="1" destOrd="0" presId="urn:microsoft.com/office/officeart/2005/8/layout/pyramid1"/>
    <dgm:cxn modelId="{22156AF6-3348-4B47-9648-E48F507D8BD4}" type="presParOf" srcId="{A5807E9B-0BEF-46A4-8AE7-5EFE9D83AC20}" destId="{866BF7B8-1C12-4037-AFE5-CB13DBEF7F7D}" srcOrd="4" destOrd="0" presId="urn:microsoft.com/office/officeart/2005/8/layout/pyramid1"/>
    <dgm:cxn modelId="{2B0DE2F7-7E04-472A-8E71-689FB54B14F0}" type="presParOf" srcId="{866BF7B8-1C12-4037-AFE5-CB13DBEF7F7D}" destId="{C93B24F7-51C3-4712-B91F-7E68BDE00ABE}" srcOrd="0" destOrd="0" presId="urn:microsoft.com/office/officeart/2005/8/layout/pyramid1"/>
    <dgm:cxn modelId="{B113799A-D154-4C25-A690-6C7EFED63A07}" type="presParOf" srcId="{866BF7B8-1C12-4037-AFE5-CB13DBEF7F7D}" destId="{29BDD4C5-1954-4F3E-AAAA-F4D737F247CC}" srcOrd="1" destOrd="0" presId="urn:microsoft.com/office/officeart/2005/8/layout/pyramid1"/>
    <dgm:cxn modelId="{FEAA9526-1004-4880-842A-9158103779D8}" type="presParOf" srcId="{A5807E9B-0BEF-46A4-8AE7-5EFE9D83AC20}" destId="{40898E9D-6EBD-46D4-9047-0FC008715668}" srcOrd="5" destOrd="0" presId="urn:microsoft.com/office/officeart/2005/8/layout/pyramid1"/>
    <dgm:cxn modelId="{BEE6843D-00AD-4534-84BA-AFE8EC2CC39D}" type="presParOf" srcId="{40898E9D-6EBD-46D4-9047-0FC008715668}" destId="{DFEE94A8-DAE3-43D8-B5A5-FB30CEA62B5E}" srcOrd="0" destOrd="0" presId="urn:microsoft.com/office/officeart/2005/8/layout/pyramid1"/>
    <dgm:cxn modelId="{788DBC83-F172-445C-8CC1-23F30C72C370}" type="presParOf" srcId="{40898E9D-6EBD-46D4-9047-0FC008715668}" destId="{B0DC1EE5-7364-4A4F-87D3-DB48CC34827B}" srcOrd="1" destOrd="0" presId="urn:microsoft.com/office/officeart/2005/8/layout/pyramid1"/>
    <dgm:cxn modelId="{968ADA98-5CC2-40CB-B0FD-63D3E708CEC8}" type="presParOf" srcId="{40898E9D-6EBD-46D4-9047-0FC008715668}" destId="{BAB491EB-C0BE-4CD4-BF89-7E2418932329}" srcOrd="2" destOrd="0" presId="urn:microsoft.com/office/officeart/2005/8/layout/pyramid1"/>
    <dgm:cxn modelId="{795DDEEC-7B2D-402F-8393-CBC2822D9198}" type="presParOf" srcId="{40898E9D-6EBD-46D4-9047-0FC008715668}" destId="{B51FB9B7-637D-4649-AFB6-E5CB46E613FA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E94E7-8086-4A0B-9567-D1EA11B65350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EE6F91B-0317-4E01-B754-973FFF97D4F5}">
      <dgm:prSet phldrT="[Текст]" custT="1"/>
      <dgm:spPr/>
      <dgm:t>
        <a:bodyPr/>
        <a:lstStyle/>
        <a:p>
          <a:r>
            <a:rPr lang="ru-RU" sz="3600" dirty="0">
              <a:solidFill>
                <a:schemeClr val="tx1"/>
              </a:solidFill>
            </a:rPr>
            <a:t>Эмоциональный интеллект</a:t>
          </a:r>
        </a:p>
      </dgm:t>
    </dgm:pt>
    <dgm:pt modelId="{31FFB42D-054D-45E3-BC4C-1DB3B0748A76}" type="parTrans" cxnId="{A5B61AE8-DF38-4239-A3B3-191B1EBE4F65}">
      <dgm:prSet/>
      <dgm:spPr/>
      <dgm:t>
        <a:bodyPr/>
        <a:lstStyle/>
        <a:p>
          <a:endParaRPr lang="ru-RU"/>
        </a:p>
      </dgm:t>
    </dgm:pt>
    <dgm:pt modelId="{1C07A66E-B04F-477B-A47F-057A49DAB7C9}" type="sibTrans" cxnId="{A5B61AE8-DF38-4239-A3B3-191B1EBE4F65}">
      <dgm:prSet/>
      <dgm:spPr/>
      <dgm:t>
        <a:bodyPr/>
        <a:lstStyle/>
        <a:p>
          <a:endParaRPr lang="ru-RU"/>
        </a:p>
      </dgm:t>
    </dgm:pt>
    <dgm:pt modelId="{64BE5611-46FC-444C-B9D0-8C2B997B478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Способность управлять тем,                          </a:t>
          </a:r>
          <a:r>
            <a:rPr lang="en-US" b="1" dirty="0">
              <a:solidFill>
                <a:schemeClr val="tx1"/>
              </a:solidFill>
            </a:rPr>
            <a:t>  </a:t>
          </a:r>
          <a:r>
            <a:rPr lang="ru-RU" b="1" dirty="0">
              <a:solidFill>
                <a:schemeClr val="tx1"/>
              </a:solidFill>
            </a:rPr>
            <a:t>что можно изменить</a:t>
          </a:r>
        </a:p>
      </dgm:t>
    </dgm:pt>
    <dgm:pt modelId="{98B41572-439E-42E7-8A21-089FD2AB6908}" type="parTrans" cxnId="{F23D3AD8-6BFD-4442-8EFD-7F30DD859770}">
      <dgm:prSet/>
      <dgm:spPr/>
      <dgm:t>
        <a:bodyPr/>
        <a:lstStyle/>
        <a:p>
          <a:endParaRPr lang="ru-RU"/>
        </a:p>
      </dgm:t>
    </dgm:pt>
    <dgm:pt modelId="{9EDE0430-86FA-4467-A67B-F2E67DE74561}" type="sibTrans" cxnId="{F23D3AD8-6BFD-4442-8EFD-7F30DD859770}">
      <dgm:prSet/>
      <dgm:spPr/>
      <dgm:t>
        <a:bodyPr/>
        <a:lstStyle/>
        <a:p>
          <a:endParaRPr lang="ru-RU"/>
        </a:p>
      </dgm:t>
    </dgm:pt>
    <dgm:pt modelId="{7F7FB5C0-884F-4E16-8EA0-84758FD5425A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Управление своими эмоциями</a:t>
          </a:r>
        </a:p>
      </dgm:t>
    </dgm:pt>
    <dgm:pt modelId="{023700C1-CBF3-47C2-BC47-57B7A5690AAA}" type="parTrans" cxnId="{6005BD55-A8DC-4E74-9AC6-1D9568DFE60B}">
      <dgm:prSet/>
      <dgm:spPr/>
      <dgm:t>
        <a:bodyPr/>
        <a:lstStyle/>
        <a:p>
          <a:endParaRPr lang="ru-RU"/>
        </a:p>
      </dgm:t>
    </dgm:pt>
    <dgm:pt modelId="{B7A11480-D5F0-421A-9899-E8D4E8FE00D0}" type="sibTrans" cxnId="{6005BD55-A8DC-4E74-9AC6-1D9568DFE60B}">
      <dgm:prSet/>
      <dgm:spPr/>
      <dgm:t>
        <a:bodyPr/>
        <a:lstStyle/>
        <a:p>
          <a:endParaRPr lang="ru-RU"/>
        </a:p>
      </dgm:t>
    </dgm:pt>
    <dgm:pt modelId="{E7152AAB-DC8C-49A7-AE8E-D46676DFAAD6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Управление настроением других</a:t>
          </a:r>
        </a:p>
      </dgm:t>
    </dgm:pt>
    <dgm:pt modelId="{854359AB-144B-41EF-9D82-58FAC404B32F}" type="parTrans" cxnId="{2B590926-5C8D-42BA-B4C3-25A3C671DF97}">
      <dgm:prSet/>
      <dgm:spPr/>
      <dgm:t>
        <a:bodyPr/>
        <a:lstStyle/>
        <a:p>
          <a:endParaRPr lang="ru-RU"/>
        </a:p>
      </dgm:t>
    </dgm:pt>
    <dgm:pt modelId="{A8448915-B25E-4AD8-825D-785C5566E2F1}" type="sibTrans" cxnId="{2B590926-5C8D-42BA-B4C3-25A3C671DF97}">
      <dgm:prSet/>
      <dgm:spPr/>
      <dgm:t>
        <a:bodyPr/>
        <a:lstStyle/>
        <a:p>
          <a:endParaRPr lang="ru-RU"/>
        </a:p>
      </dgm:t>
    </dgm:pt>
    <dgm:pt modelId="{41543A73-B2DC-42A0-BC5C-EB4650C6A600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Способность принимать неизменяемое</a:t>
          </a:r>
        </a:p>
      </dgm:t>
    </dgm:pt>
    <dgm:pt modelId="{8C13B7F1-0283-4F6C-A006-13076681731E}" type="parTrans" cxnId="{76387A8F-CE09-4E3E-A93A-5893D35C1D05}">
      <dgm:prSet/>
      <dgm:spPr/>
      <dgm:t>
        <a:bodyPr/>
        <a:lstStyle/>
        <a:p>
          <a:endParaRPr lang="ru-RU"/>
        </a:p>
      </dgm:t>
    </dgm:pt>
    <dgm:pt modelId="{2367EBAA-9818-4D83-A451-67A00C534271}" type="sibTrans" cxnId="{76387A8F-CE09-4E3E-A93A-5893D35C1D05}">
      <dgm:prSet/>
      <dgm:spPr/>
      <dgm:t>
        <a:bodyPr/>
        <a:lstStyle/>
        <a:p>
          <a:endParaRPr lang="ru-RU"/>
        </a:p>
      </dgm:t>
    </dgm:pt>
    <dgm:pt modelId="{8FEAB332-AE46-4AAA-9B96-B0A16881659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Способность различить возможное к изменению и неизменяемое</a:t>
          </a:r>
        </a:p>
      </dgm:t>
    </dgm:pt>
    <dgm:pt modelId="{462F8ECC-6FE7-4EE5-BC7F-381106A6D8E7}" type="parTrans" cxnId="{1163348F-5F2A-43E0-8585-91DBAD2ED420}">
      <dgm:prSet/>
      <dgm:spPr/>
      <dgm:t>
        <a:bodyPr/>
        <a:lstStyle/>
        <a:p>
          <a:endParaRPr lang="ru-RU"/>
        </a:p>
      </dgm:t>
    </dgm:pt>
    <dgm:pt modelId="{9C5E6D6D-1346-42F7-9703-51E077A93F90}" type="sibTrans" cxnId="{1163348F-5F2A-43E0-8585-91DBAD2ED420}">
      <dgm:prSet/>
      <dgm:spPr/>
      <dgm:t>
        <a:bodyPr/>
        <a:lstStyle/>
        <a:p>
          <a:endParaRPr lang="ru-RU"/>
        </a:p>
      </dgm:t>
    </dgm:pt>
    <dgm:pt modelId="{57A3FFAF-E897-471E-87A4-4E90BA3ED637}" type="pres">
      <dgm:prSet presAssocID="{839E94E7-8086-4A0B-9567-D1EA11B653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DF168F-539D-484A-90D2-3D1FB1772487}" type="pres">
      <dgm:prSet presAssocID="{CEE6F91B-0317-4E01-B754-973FFF97D4F5}" presName="vertOne" presStyleCnt="0"/>
      <dgm:spPr/>
    </dgm:pt>
    <dgm:pt modelId="{6FC8E57A-9597-473E-B7AB-7551FCC913EC}" type="pres">
      <dgm:prSet presAssocID="{CEE6F91B-0317-4E01-B754-973FFF97D4F5}" presName="txOne" presStyleLbl="node0" presStyleIdx="0" presStyleCnt="1" custLinFactY="-18661" custLinFactNeighborX="-2000" custLinFactNeighborY="-100000">
        <dgm:presLayoutVars>
          <dgm:chPref val="3"/>
        </dgm:presLayoutVars>
      </dgm:prSet>
      <dgm:spPr/>
    </dgm:pt>
    <dgm:pt modelId="{CA0E8120-BEB3-4833-811D-BB0FCDE6BE39}" type="pres">
      <dgm:prSet presAssocID="{CEE6F91B-0317-4E01-B754-973FFF97D4F5}" presName="parTransOne" presStyleCnt="0"/>
      <dgm:spPr/>
    </dgm:pt>
    <dgm:pt modelId="{9470801D-0696-4EE1-9425-9E6DB77B17E9}" type="pres">
      <dgm:prSet presAssocID="{CEE6F91B-0317-4E01-B754-973FFF97D4F5}" presName="horzOne" presStyleCnt="0"/>
      <dgm:spPr/>
    </dgm:pt>
    <dgm:pt modelId="{17106AB5-3B0C-45DE-96B5-641D43BC2F8C}" type="pres">
      <dgm:prSet presAssocID="{64BE5611-46FC-444C-B9D0-8C2B997B478D}" presName="vertTwo" presStyleCnt="0"/>
      <dgm:spPr/>
    </dgm:pt>
    <dgm:pt modelId="{D6B2C186-7876-436B-A31A-582C34EE129B}" type="pres">
      <dgm:prSet presAssocID="{64BE5611-46FC-444C-B9D0-8C2B997B478D}" presName="txTwo" presStyleLbl="node2" presStyleIdx="0" presStyleCnt="2">
        <dgm:presLayoutVars>
          <dgm:chPref val="3"/>
        </dgm:presLayoutVars>
      </dgm:prSet>
      <dgm:spPr/>
    </dgm:pt>
    <dgm:pt modelId="{ADE8FCE6-518D-44AD-BD26-4FAED426CAD1}" type="pres">
      <dgm:prSet presAssocID="{64BE5611-46FC-444C-B9D0-8C2B997B478D}" presName="parTransTwo" presStyleCnt="0"/>
      <dgm:spPr/>
    </dgm:pt>
    <dgm:pt modelId="{52B6B128-ACF8-400D-9D4F-6FD594226041}" type="pres">
      <dgm:prSet presAssocID="{64BE5611-46FC-444C-B9D0-8C2B997B478D}" presName="horzTwo" presStyleCnt="0"/>
      <dgm:spPr/>
    </dgm:pt>
    <dgm:pt modelId="{3E7A6BA5-CB13-482C-B0FD-D93CA99DE96C}" type="pres">
      <dgm:prSet presAssocID="{7F7FB5C0-884F-4E16-8EA0-84758FD5425A}" presName="vertThree" presStyleCnt="0"/>
      <dgm:spPr/>
    </dgm:pt>
    <dgm:pt modelId="{ECF7B7FF-48C8-479C-85B3-693CB8E2467C}" type="pres">
      <dgm:prSet presAssocID="{7F7FB5C0-884F-4E16-8EA0-84758FD5425A}" presName="txThree" presStyleLbl="node3" presStyleIdx="0" presStyleCnt="3" custLinFactNeighborX="-36" custLinFactNeighborY="2685">
        <dgm:presLayoutVars>
          <dgm:chPref val="3"/>
        </dgm:presLayoutVars>
      </dgm:prSet>
      <dgm:spPr/>
    </dgm:pt>
    <dgm:pt modelId="{389B0131-A302-4ACD-A8EF-C2782B9124AA}" type="pres">
      <dgm:prSet presAssocID="{7F7FB5C0-884F-4E16-8EA0-84758FD5425A}" presName="horzThree" presStyleCnt="0"/>
      <dgm:spPr/>
    </dgm:pt>
    <dgm:pt modelId="{32A3DC7A-4CB6-4740-90D2-10FA7567F5C9}" type="pres">
      <dgm:prSet presAssocID="{B7A11480-D5F0-421A-9899-E8D4E8FE00D0}" presName="sibSpaceThree" presStyleCnt="0"/>
      <dgm:spPr/>
    </dgm:pt>
    <dgm:pt modelId="{D5C06ACA-B2CF-41E8-9B03-4340487CE0E4}" type="pres">
      <dgm:prSet presAssocID="{E7152AAB-DC8C-49A7-AE8E-D46676DFAAD6}" presName="vertThree" presStyleCnt="0"/>
      <dgm:spPr/>
    </dgm:pt>
    <dgm:pt modelId="{1D2CF7CD-ECA7-4508-B5CD-8ED06B10FA48}" type="pres">
      <dgm:prSet presAssocID="{E7152AAB-DC8C-49A7-AE8E-D46676DFAAD6}" presName="txThree" presStyleLbl="node3" presStyleIdx="1" presStyleCnt="3">
        <dgm:presLayoutVars>
          <dgm:chPref val="3"/>
        </dgm:presLayoutVars>
      </dgm:prSet>
      <dgm:spPr/>
    </dgm:pt>
    <dgm:pt modelId="{73B43408-F16E-411A-820D-6AD390B31747}" type="pres">
      <dgm:prSet presAssocID="{E7152AAB-DC8C-49A7-AE8E-D46676DFAAD6}" presName="horzThree" presStyleCnt="0"/>
      <dgm:spPr/>
    </dgm:pt>
    <dgm:pt modelId="{8AD25C50-A99C-4F9E-8EDE-A3F0BFE6CD93}" type="pres">
      <dgm:prSet presAssocID="{9EDE0430-86FA-4467-A67B-F2E67DE74561}" presName="sibSpaceTwo" presStyleCnt="0"/>
      <dgm:spPr/>
    </dgm:pt>
    <dgm:pt modelId="{C3785935-45C3-484F-8A08-F0DF92C4E2A7}" type="pres">
      <dgm:prSet presAssocID="{41543A73-B2DC-42A0-BC5C-EB4650C6A600}" presName="vertTwo" presStyleCnt="0"/>
      <dgm:spPr/>
    </dgm:pt>
    <dgm:pt modelId="{022A1922-1665-4EB7-954E-FECCD79C86CA}" type="pres">
      <dgm:prSet presAssocID="{41543A73-B2DC-42A0-BC5C-EB4650C6A600}" presName="txTwo" presStyleLbl="node2" presStyleIdx="1" presStyleCnt="2" custLinFactNeighborX="7296" custLinFactNeighborY="1">
        <dgm:presLayoutVars>
          <dgm:chPref val="3"/>
        </dgm:presLayoutVars>
      </dgm:prSet>
      <dgm:spPr/>
    </dgm:pt>
    <dgm:pt modelId="{F63C1581-19ED-4AC4-BBC1-29DDFF8379BB}" type="pres">
      <dgm:prSet presAssocID="{41543A73-B2DC-42A0-BC5C-EB4650C6A600}" presName="parTransTwo" presStyleCnt="0"/>
      <dgm:spPr/>
    </dgm:pt>
    <dgm:pt modelId="{33578384-5813-4779-A5A4-16AD03E80742}" type="pres">
      <dgm:prSet presAssocID="{41543A73-B2DC-42A0-BC5C-EB4650C6A600}" presName="horzTwo" presStyleCnt="0"/>
      <dgm:spPr/>
    </dgm:pt>
    <dgm:pt modelId="{AA19DFE0-FF3C-42F8-8969-80D9E5931CEE}" type="pres">
      <dgm:prSet presAssocID="{8FEAB332-AE46-4AAA-9B96-B0A16881659F}" presName="vertThree" presStyleCnt="0"/>
      <dgm:spPr/>
    </dgm:pt>
    <dgm:pt modelId="{F82D8D83-F5CA-41AA-A5FE-686B5BFA21D9}" type="pres">
      <dgm:prSet presAssocID="{8FEAB332-AE46-4AAA-9B96-B0A16881659F}" presName="txThree" presStyleLbl="node3" presStyleIdx="2" presStyleCnt="3">
        <dgm:presLayoutVars>
          <dgm:chPref val="3"/>
        </dgm:presLayoutVars>
      </dgm:prSet>
      <dgm:spPr/>
    </dgm:pt>
    <dgm:pt modelId="{97BA1829-348C-4AD6-AE50-F4DC751C3197}" type="pres">
      <dgm:prSet presAssocID="{8FEAB332-AE46-4AAA-9B96-B0A16881659F}" presName="horzThree" presStyleCnt="0"/>
      <dgm:spPr/>
    </dgm:pt>
  </dgm:ptLst>
  <dgm:cxnLst>
    <dgm:cxn modelId="{3D470B10-8F29-4090-9A80-191972DEEE0E}" type="presOf" srcId="{8FEAB332-AE46-4AAA-9B96-B0A16881659F}" destId="{F82D8D83-F5CA-41AA-A5FE-686B5BFA21D9}" srcOrd="0" destOrd="0" presId="urn:microsoft.com/office/officeart/2005/8/layout/hierarchy4"/>
    <dgm:cxn modelId="{2B590926-5C8D-42BA-B4C3-25A3C671DF97}" srcId="{64BE5611-46FC-444C-B9D0-8C2B997B478D}" destId="{E7152AAB-DC8C-49A7-AE8E-D46676DFAAD6}" srcOrd="1" destOrd="0" parTransId="{854359AB-144B-41EF-9D82-58FAC404B32F}" sibTransId="{A8448915-B25E-4AD8-825D-785C5566E2F1}"/>
    <dgm:cxn modelId="{9850ED26-6158-46BB-98EA-F14FFE9EFA57}" type="presOf" srcId="{41543A73-B2DC-42A0-BC5C-EB4650C6A600}" destId="{022A1922-1665-4EB7-954E-FECCD79C86CA}" srcOrd="0" destOrd="0" presId="urn:microsoft.com/office/officeart/2005/8/layout/hierarchy4"/>
    <dgm:cxn modelId="{9EE14F2A-596A-497E-A267-5FA63CB5A57F}" type="presOf" srcId="{7F7FB5C0-884F-4E16-8EA0-84758FD5425A}" destId="{ECF7B7FF-48C8-479C-85B3-693CB8E2467C}" srcOrd="0" destOrd="0" presId="urn:microsoft.com/office/officeart/2005/8/layout/hierarchy4"/>
    <dgm:cxn modelId="{089D682C-00C9-4C2D-A051-3F2D9D4FA662}" type="presOf" srcId="{64BE5611-46FC-444C-B9D0-8C2B997B478D}" destId="{D6B2C186-7876-436B-A31A-582C34EE129B}" srcOrd="0" destOrd="0" presId="urn:microsoft.com/office/officeart/2005/8/layout/hierarchy4"/>
    <dgm:cxn modelId="{6005BD55-A8DC-4E74-9AC6-1D9568DFE60B}" srcId="{64BE5611-46FC-444C-B9D0-8C2B997B478D}" destId="{7F7FB5C0-884F-4E16-8EA0-84758FD5425A}" srcOrd="0" destOrd="0" parTransId="{023700C1-CBF3-47C2-BC47-57B7A5690AAA}" sibTransId="{B7A11480-D5F0-421A-9899-E8D4E8FE00D0}"/>
    <dgm:cxn modelId="{B214F156-5685-4E8C-94E1-B6BC347C6DB7}" type="presOf" srcId="{839E94E7-8086-4A0B-9567-D1EA11B65350}" destId="{57A3FFAF-E897-471E-87A4-4E90BA3ED637}" srcOrd="0" destOrd="0" presId="urn:microsoft.com/office/officeart/2005/8/layout/hierarchy4"/>
    <dgm:cxn modelId="{1163348F-5F2A-43E0-8585-91DBAD2ED420}" srcId="{41543A73-B2DC-42A0-BC5C-EB4650C6A600}" destId="{8FEAB332-AE46-4AAA-9B96-B0A16881659F}" srcOrd="0" destOrd="0" parTransId="{462F8ECC-6FE7-4EE5-BC7F-381106A6D8E7}" sibTransId="{9C5E6D6D-1346-42F7-9703-51E077A93F90}"/>
    <dgm:cxn modelId="{76387A8F-CE09-4E3E-A93A-5893D35C1D05}" srcId="{CEE6F91B-0317-4E01-B754-973FFF97D4F5}" destId="{41543A73-B2DC-42A0-BC5C-EB4650C6A600}" srcOrd="1" destOrd="0" parTransId="{8C13B7F1-0283-4F6C-A006-13076681731E}" sibTransId="{2367EBAA-9818-4D83-A451-67A00C534271}"/>
    <dgm:cxn modelId="{74F9C895-9C6F-4992-870D-32CE7EB2B9F6}" type="presOf" srcId="{E7152AAB-DC8C-49A7-AE8E-D46676DFAAD6}" destId="{1D2CF7CD-ECA7-4508-B5CD-8ED06B10FA48}" srcOrd="0" destOrd="0" presId="urn:microsoft.com/office/officeart/2005/8/layout/hierarchy4"/>
    <dgm:cxn modelId="{8FB075A7-80E7-4903-AADF-206F24D48A35}" type="presOf" srcId="{CEE6F91B-0317-4E01-B754-973FFF97D4F5}" destId="{6FC8E57A-9597-473E-B7AB-7551FCC913EC}" srcOrd="0" destOrd="0" presId="urn:microsoft.com/office/officeart/2005/8/layout/hierarchy4"/>
    <dgm:cxn modelId="{F23D3AD8-6BFD-4442-8EFD-7F30DD859770}" srcId="{CEE6F91B-0317-4E01-B754-973FFF97D4F5}" destId="{64BE5611-46FC-444C-B9D0-8C2B997B478D}" srcOrd="0" destOrd="0" parTransId="{98B41572-439E-42E7-8A21-089FD2AB6908}" sibTransId="{9EDE0430-86FA-4467-A67B-F2E67DE74561}"/>
    <dgm:cxn modelId="{A5B61AE8-DF38-4239-A3B3-191B1EBE4F65}" srcId="{839E94E7-8086-4A0B-9567-D1EA11B65350}" destId="{CEE6F91B-0317-4E01-B754-973FFF97D4F5}" srcOrd="0" destOrd="0" parTransId="{31FFB42D-054D-45E3-BC4C-1DB3B0748A76}" sibTransId="{1C07A66E-B04F-477B-A47F-057A49DAB7C9}"/>
    <dgm:cxn modelId="{DA874BCB-C6DA-4523-9E89-EDA767A86FBC}" type="presParOf" srcId="{57A3FFAF-E897-471E-87A4-4E90BA3ED637}" destId="{7ADF168F-539D-484A-90D2-3D1FB1772487}" srcOrd="0" destOrd="0" presId="urn:microsoft.com/office/officeart/2005/8/layout/hierarchy4"/>
    <dgm:cxn modelId="{717A9142-45B7-4B2B-9E16-FB42082CF0F9}" type="presParOf" srcId="{7ADF168F-539D-484A-90D2-3D1FB1772487}" destId="{6FC8E57A-9597-473E-B7AB-7551FCC913EC}" srcOrd="0" destOrd="0" presId="urn:microsoft.com/office/officeart/2005/8/layout/hierarchy4"/>
    <dgm:cxn modelId="{50BBB45E-7A91-471F-9DC3-6F0818032DC8}" type="presParOf" srcId="{7ADF168F-539D-484A-90D2-3D1FB1772487}" destId="{CA0E8120-BEB3-4833-811D-BB0FCDE6BE39}" srcOrd="1" destOrd="0" presId="urn:microsoft.com/office/officeart/2005/8/layout/hierarchy4"/>
    <dgm:cxn modelId="{56F23BC6-81E9-4781-B9D8-7CEFF9BFA3CD}" type="presParOf" srcId="{7ADF168F-539D-484A-90D2-3D1FB1772487}" destId="{9470801D-0696-4EE1-9425-9E6DB77B17E9}" srcOrd="2" destOrd="0" presId="urn:microsoft.com/office/officeart/2005/8/layout/hierarchy4"/>
    <dgm:cxn modelId="{74F3D769-B0D6-4043-AFE8-91DEEFE3BD7A}" type="presParOf" srcId="{9470801D-0696-4EE1-9425-9E6DB77B17E9}" destId="{17106AB5-3B0C-45DE-96B5-641D43BC2F8C}" srcOrd="0" destOrd="0" presId="urn:microsoft.com/office/officeart/2005/8/layout/hierarchy4"/>
    <dgm:cxn modelId="{443EEC3B-BB70-4EC2-B446-CF56F5973BD5}" type="presParOf" srcId="{17106AB5-3B0C-45DE-96B5-641D43BC2F8C}" destId="{D6B2C186-7876-436B-A31A-582C34EE129B}" srcOrd="0" destOrd="0" presId="urn:microsoft.com/office/officeart/2005/8/layout/hierarchy4"/>
    <dgm:cxn modelId="{763C3837-1864-48D0-B845-F11EE061CF21}" type="presParOf" srcId="{17106AB5-3B0C-45DE-96B5-641D43BC2F8C}" destId="{ADE8FCE6-518D-44AD-BD26-4FAED426CAD1}" srcOrd="1" destOrd="0" presId="urn:microsoft.com/office/officeart/2005/8/layout/hierarchy4"/>
    <dgm:cxn modelId="{B9BD3EFE-71D5-48C5-8322-0EC48BCD63EB}" type="presParOf" srcId="{17106AB5-3B0C-45DE-96B5-641D43BC2F8C}" destId="{52B6B128-ACF8-400D-9D4F-6FD594226041}" srcOrd="2" destOrd="0" presId="urn:microsoft.com/office/officeart/2005/8/layout/hierarchy4"/>
    <dgm:cxn modelId="{2403D1D3-F917-46B0-B4FF-BF6E2D64D3AA}" type="presParOf" srcId="{52B6B128-ACF8-400D-9D4F-6FD594226041}" destId="{3E7A6BA5-CB13-482C-B0FD-D93CA99DE96C}" srcOrd="0" destOrd="0" presId="urn:microsoft.com/office/officeart/2005/8/layout/hierarchy4"/>
    <dgm:cxn modelId="{B7D559A9-4398-4735-A618-A8AEF831E362}" type="presParOf" srcId="{3E7A6BA5-CB13-482C-B0FD-D93CA99DE96C}" destId="{ECF7B7FF-48C8-479C-85B3-693CB8E2467C}" srcOrd="0" destOrd="0" presId="urn:microsoft.com/office/officeart/2005/8/layout/hierarchy4"/>
    <dgm:cxn modelId="{E38C6DBA-3338-4B40-8B68-563B967E66C1}" type="presParOf" srcId="{3E7A6BA5-CB13-482C-B0FD-D93CA99DE96C}" destId="{389B0131-A302-4ACD-A8EF-C2782B9124AA}" srcOrd="1" destOrd="0" presId="urn:microsoft.com/office/officeart/2005/8/layout/hierarchy4"/>
    <dgm:cxn modelId="{0B2284A9-DEE4-43BE-8FE6-6E10EC8CE1C6}" type="presParOf" srcId="{52B6B128-ACF8-400D-9D4F-6FD594226041}" destId="{32A3DC7A-4CB6-4740-90D2-10FA7567F5C9}" srcOrd="1" destOrd="0" presId="urn:microsoft.com/office/officeart/2005/8/layout/hierarchy4"/>
    <dgm:cxn modelId="{D0F1C06B-9317-4160-A0A5-7852B9D984F6}" type="presParOf" srcId="{52B6B128-ACF8-400D-9D4F-6FD594226041}" destId="{D5C06ACA-B2CF-41E8-9B03-4340487CE0E4}" srcOrd="2" destOrd="0" presId="urn:microsoft.com/office/officeart/2005/8/layout/hierarchy4"/>
    <dgm:cxn modelId="{5095A300-49A1-4CD5-9E54-EEE04CC0C209}" type="presParOf" srcId="{D5C06ACA-B2CF-41E8-9B03-4340487CE0E4}" destId="{1D2CF7CD-ECA7-4508-B5CD-8ED06B10FA48}" srcOrd="0" destOrd="0" presId="urn:microsoft.com/office/officeart/2005/8/layout/hierarchy4"/>
    <dgm:cxn modelId="{ACC38FED-C53A-45B9-9426-4040B3297C1E}" type="presParOf" srcId="{D5C06ACA-B2CF-41E8-9B03-4340487CE0E4}" destId="{73B43408-F16E-411A-820D-6AD390B31747}" srcOrd="1" destOrd="0" presId="urn:microsoft.com/office/officeart/2005/8/layout/hierarchy4"/>
    <dgm:cxn modelId="{098924B7-288C-4FE5-BE3C-29CA0CEEF48E}" type="presParOf" srcId="{9470801D-0696-4EE1-9425-9E6DB77B17E9}" destId="{8AD25C50-A99C-4F9E-8EDE-A3F0BFE6CD93}" srcOrd="1" destOrd="0" presId="urn:microsoft.com/office/officeart/2005/8/layout/hierarchy4"/>
    <dgm:cxn modelId="{33824378-FEDD-4903-BD41-615B56DD3962}" type="presParOf" srcId="{9470801D-0696-4EE1-9425-9E6DB77B17E9}" destId="{C3785935-45C3-484F-8A08-F0DF92C4E2A7}" srcOrd="2" destOrd="0" presId="urn:microsoft.com/office/officeart/2005/8/layout/hierarchy4"/>
    <dgm:cxn modelId="{8A6C3CFD-88A1-459B-9DC9-D6EFF3A96E11}" type="presParOf" srcId="{C3785935-45C3-484F-8A08-F0DF92C4E2A7}" destId="{022A1922-1665-4EB7-954E-FECCD79C86CA}" srcOrd="0" destOrd="0" presId="urn:microsoft.com/office/officeart/2005/8/layout/hierarchy4"/>
    <dgm:cxn modelId="{B6A1F38E-EFE9-4437-8B7C-E86E87F2829C}" type="presParOf" srcId="{C3785935-45C3-484F-8A08-F0DF92C4E2A7}" destId="{F63C1581-19ED-4AC4-BBC1-29DDFF8379BB}" srcOrd="1" destOrd="0" presId="urn:microsoft.com/office/officeart/2005/8/layout/hierarchy4"/>
    <dgm:cxn modelId="{5AC91D50-8EC7-42D0-A8EE-2C1A19F63E3D}" type="presParOf" srcId="{C3785935-45C3-484F-8A08-F0DF92C4E2A7}" destId="{33578384-5813-4779-A5A4-16AD03E80742}" srcOrd="2" destOrd="0" presId="urn:microsoft.com/office/officeart/2005/8/layout/hierarchy4"/>
    <dgm:cxn modelId="{E45F6EE5-62B3-47B2-B0E5-0606B794ADEB}" type="presParOf" srcId="{33578384-5813-4779-A5A4-16AD03E80742}" destId="{AA19DFE0-FF3C-42F8-8969-80D9E5931CEE}" srcOrd="0" destOrd="0" presId="urn:microsoft.com/office/officeart/2005/8/layout/hierarchy4"/>
    <dgm:cxn modelId="{0C2066A4-DCE8-4451-8FD4-7C8329FEC819}" type="presParOf" srcId="{AA19DFE0-FF3C-42F8-8969-80D9E5931CEE}" destId="{F82D8D83-F5CA-41AA-A5FE-686B5BFA21D9}" srcOrd="0" destOrd="0" presId="urn:microsoft.com/office/officeart/2005/8/layout/hierarchy4"/>
    <dgm:cxn modelId="{97C03233-AAEA-4B0F-B6BB-687EE2F8ADD0}" type="presParOf" srcId="{AA19DFE0-FF3C-42F8-8969-80D9E5931CEE}" destId="{97BA1829-348C-4AD6-AE50-F4DC751C319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F54AA-C7A4-4E82-82BE-BC1F01517749}">
      <dsp:nvSpPr>
        <dsp:cNvPr id="0" name=""/>
        <dsp:cNvSpPr/>
      </dsp:nvSpPr>
      <dsp:spPr>
        <a:xfrm rot="16200000">
          <a:off x="1126155" y="-1044477"/>
          <a:ext cx="2776474" cy="4865429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Идентифицировать эмоции:   осознавать и выражать эмоции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</a:t>
          </a:r>
        </a:p>
      </dsp:txBody>
      <dsp:txXfrm rot="5400000">
        <a:off x="81677" y="0"/>
        <a:ext cx="4865429" cy="2082355"/>
      </dsp:txXfrm>
    </dsp:sp>
    <dsp:sp modelId="{8F3D0E9B-506F-402E-BA29-987C0FAD203F}">
      <dsp:nvSpPr>
        <dsp:cNvPr id="0" name=""/>
        <dsp:cNvSpPr/>
      </dsp:nvSpPr>
      <dsp:spPr>
        <a:xfrm>
          <a:off x="4702097" y="-4356"/>
          <a:ext cx="4620605" cy="2844037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Использовать эмоции: позволить эмоциям оказывать влияние на мыслительный процесс, соотнести эмоции </a:t>
          </a:r>
          <a:r>
            <a:rPr lang="en-US" sz="2400" b="1" kern="1200" dirty="0">
              <a:solidFill>
                <a:schemeClr val="tx1"/>
              </a:solidFill>
            </a:rPr>
            <a:t>       </a:t>
          </a:r>
          <a:r>
            <a:rPr lang="ru-RU" sz="2400" b="1" kern="1200" dirty="0">
              <a:solidFill>
                <a:schemeClr val="tx1"/>
              </a:solidFill>
            </a:rPr>
            <a:t>с решаемой задачей</a:t>
          </a:r>
          <a:endParaRPr lang="ru-RU" sz="2400" kern="1200" dirty="0"/>
        </a:p>
      </dsp:txBody>
      <dsp:txXfrm>
        <a:off x="4702097" y="-4356"/>
        <a:ext cx="4620605" cy="2133028"/>
      </dsp:txXfrm>
    </dsp:sp>
    <dsp:sp modelId="{229DF70C-D919-48D5-8FC0-63BBF64023EC}">
      <dsp:nvSpPr>
        <dsp:cNvPr id="0" name=""/>
        <dsp:cNvSpPr/>
      </dsp:nvSpPr>
      <dsp:spPr>
        <a:xfrm rot="10800000">
          <a:off x="95449" y="2744821"/>
          <a:ext cx="4550403" cy="2813075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Управлять эмоциями: оставаться открытым эмоциям, интегрировать эмоции в мыслительный процесс</a:t>
          </a:r>
        </a:p>
      </dsp:txBody>
      <dsp:txXfrm rot="10800000">
        <a:off x="95449" y="3448090"/>
        <a:ext cx="4550403" cy="2109806"/>
      </dsp:txXfrm>
    </dsp:sp>
    <dsp:sp modelId="{538E9FE4-7A91-4864-B2E2-38BA2F281560}">
      <dsp:nvSpPr>
        <dsp:cNvPr id="0" name=""/>
        <dsp:cNvSpPr/>
      </dsp:nvSpPr>
      <dsp:spPr>
        <a:xfrm rot="5400000">
          <a:off x="5620384" y="1870672"/>
          <a:ext cx="2784031" cy="4636834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Понимать эмоции: выяснить, что эти эмоции обозначают, провести анализ по принципу «что если…»</a:t>
          </a:r>
        </a:p>
      </dsp:txBody>
      <dsp:txXfrm rot="-5400000">
        <a:off x="4693983" y="3493080"/>
        <a:ext cx="4636834" cy="2088023"/>
      </dsp:txXfrm>
    </dsp:sp>
    <dsp:sp modelId="{A76A62E2-99A7-40F7-B7A7-57BA9A4730EA}">
      <dsp:nvSpPr>
        <dsp:cNvPr id="0" name=""/>
        <dsp:cNvSpPr/>
      </dsp:nvSpPr>
      <dsp:spPr>
        <a:xfrm>
          <a:off x="3086160" y="2478557"/>
          <a:ext cx="3101346" cy="68257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4 </a:t>
          </a:r>
          <a:r>
            <a:rPr lang="ru-RU" sz="2800" b="1" kern="1200" dirty="0"/>
            <a:t>умения из ЭИ</a:t>
          </a:r>
        </a:p>
      </dsp:txBody>
      <dsp:txXfrm>
        <a:off x="3119480" y="2511877"/>
        <a:ext cx="3034706" cy="615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272E2-A172-4EBA-BAB0-72EDDC49BC48}">
      <dsp:nvSpPr>
        <dsp:cNvPr id="0" name=""/>
        <dsp:cNvSpPr/>
      </dsp:nvSpPr>
      <dsp:spPr>
        <a:xfrm>
          <a:off x="2947970" y="0"/>
          <a:ext cx="1276104" cy="1188732"/>
        </a:xfrm>
        <a:prstGeom prst="trapezoid">
          <a:avLst>
            <a:gd name="adj" fmla="val 55151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Я –миссия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(Кто я</a:t>
          </a:r>
          <a:r>
            <a:rPr lang="en-US" sz="2000" b="1" kern="1200" dirty="0"/>
            <a:t>?)</a:t>
          </a:r>
          <a:endParaRPr lang="ru-RU" sz="2000" b="1" kern="1200" dirty="0"/>
        </a:p>
      </dsp:txBody>
      <dsp:txXfrm>
        <a:off x="2947970" y="0"/>
        <a:ext cx="1276104" cy="1188732"/>
      </dsp:txXfrm>
    </dsp:sp>
    <dsp:sp modelId="{EB0C24C6-19DF-4AEE-BB7E-1DEE907E776E}">
      <dsp:nvSpPr>
        <dsp:cNvPr id="0" name=""/>
        <dsp:cNvSpPr/>
      </dsp:nvSpPr>
      <dsp:spPr>
        <a:xfrm>
          <a:off x="2319043" y="1188732"/>
          <a:ext cx="2533960" cy="1177518"/>
        </a:xfrm>
        <a:prstGeom prst="trapezoid">
          <a:avLst>
            <a:gd name="adj" fmla="val 55151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Ценности </a:t>
          </a:r>
          <a:r>
            <a:rPr lang="en-US" sz="2000" b="1" kern="1200" dirty="0"/>
            <a:t>(</a:t>
          </a:r>
          <a:r>
            <a:rPr lang="ru-RU" sz="2000" b="1" kern="1200" dirty="0"/>
            <a:t>Почему</a:t>
          </a:r>
          <a:r>
            <a:rPr lang="en-US" sz="2000" b="1" kern="1200" dirty="0"/>
            <a:t>?</a:t>
          </a:r>
          <a:r>
            <a:rPr lang="ru-RU" sz="2000" b="1" kern="1200" dirty="0"/>
            <a:t>)</a:t>
          </a:r>
        </a:p>
      </dsp:txBody>
      <dsp:txXfrm>
        <a:off x="2762486" y="1188732"/>
        <a:ext cx="1647074" cy="1177518"/>
      </dsp:txXfrm>
    </dsp:sp>
    <dsp:sp modelId="{6DCAFE50-63B8-4910-9426-572835E7A4C5}">
      <dsp:nvSpPr>
        <dsp:cNvPr id="0" name=""/>
        <dsp:cNvSpPr/>
      </dsp:nvSpPr>
      <dsp:spPr>
        <a:xfrm>
          <a:off x="1725715" y="2366251"/>
          <a:ext cx="3720615" cy="1054906"/>
        </a:xfrm>
        <a:prstGeom prst="trapezoid">
          <a:avLst>
            <a:gd name="adj" fmla="val 55151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Убеждения</a:t>
          </a:r>
          <a:r>
            <a:rPr lang="en-US" sz="2000" b="1" kern="1200" dirty="0"/>
            <a:t>/</a:t>
          </a:r>
          <a:r>
            <a:rPr lang="ru-RU" sz="2000" b="1" kern="1200" dirty="0"/>
            <a:t>установки (Зачем</a:t>
          </a:r>
          <a:r>
            <a:rPr lang="en-US" sz="2000" b="1" kern="1200" dirty="0"/>
            <a:t>?</a:t>
          </a:r>
          <a:r>
            <a:rPr lang="ru-RU" sz="2000" b="1" kern="1200" dirty="0"/>
            <a:t>)</a:t>
          </a:r>
        </a:p>
      </dsp:txBody>
      <dsp:txXfrm>
        <a:off x="2376823" y="2366251"/>
        <a:ext cx="2418399" cy="1054906"/>
      </dsp:txXfrm>
    </dsp:sp>
    <dsp:sp modelId="{00EE3347-CE0A-496F-8A2B-28095D7D7663}">
      <dsp:nvSpPr>
        <dsp:cNvPr id="0" name=""/>
        <dsp:cNvSpPr/>
      </dsp:nvSpPr>
      <dsp:spPr>
        <a:xfrm>
          <a:off x="1179843" y="3421158"/>
          <a:ext cx="4812360" cy="1011203"/>
        </a:xfrm>
        <a:prstGeom prst="trapezoid">
          <a:avLst>
            <a:gd name="adj" fmla="val 55151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Способности (Как</a:t>
          </a:r>
          <a:r>
            <a:rPr lang="en-US" sz="2000" b="1" kern="1200" dirty="0"/>
            <a:t>?</a:t>
          </a:r>
          <a:r>
            <a:rPr lang="ru-RU" sz="2000" b="1" kern="1200" dirty="0"/>
            <a:t>)</a:t>
          </a:r>
        </a:p>
      </dsp:txBody>
      <dsp:txXfrm>
        <a:off x="2022006" y="3421158"/>
        <a:ext cx="3128034" cy="1011203"/>
      </dsp:txXfrm>
    </dsp:sp>
    <dsp:sp modelId="{C93B24F7-51C3-4712-B91F-7E68BDE00ABE}">
      <dsp:nvSpPr>
        <dsp:cNvPr id="0" name=""/>
        <dsp:cNvSpPr/>
      </dsp:nvSpPr>
      <dsp:spPr>
        <a:xfrm>
          <a:off x="598398" y="4432361"/>
          <a:ext cx="5975250" cy="1068717"/>
        </a:xfrm>
        <a:prstGeom prst="trapezoid">
          <a:avLst>
            <a:gd name="adj" fmla="val 55151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Поведение</a:t>
          </a:r>
          <a:r>
            <a:rPr lang="en-US" sz="2000" b="1" kern="1200" dirty="0"/>
            <a:t>/</a:t>
          </a:r>
          <a:r>
            <a:rPr lang="ru-RU" sz="2000" b="1" kern="1200" dirty="0"/>
            <a:t>действия (Что</a:t>
          </a:r>
          <a:r>
            <a:rPr lang="en-US" sz="2000" b="1" kern="1200" dirty="0"/>
            <a:t>?</a:t>
          </a:r>
          <a:r>
            <a:rPr lang="ru-RU" sz="2000" b="1" kern="1200" dirty="0"/>
            <a:t>)</a:t>
          </a:r>
        </a:p>
      </dsp:txBody>
      <dsp:txXfrm>
        <a:off x="1644066" y="4432361"/>
        <a:ext cx="3883912" cy="1068717"/>
      </dsp:txXfrm>
    </dsp:sp>
    <dsp:sp modelId="{DFEE94A8-DAE3-43D8-B5A5-FB30CEA62B5E}">
      <dsp:nvSpPr>
        <dsp:cNvPr id="0" name=""/>
        <dsp:cNvSpPr/>
      </dsp:nvSpPr>
      <dsp:spPr>
        <a:xfrm rot="10800000">
          <a:off x="1740708" y="5475015"/>
          <a:ext cx="3993880" cy="1031800"/>
        </a:xfrm>
        <a:prstGeom prst="nonIsoscelesTrapezoid">
          <a:avLst>
            <a:gd name="adj1" fmla="val 0"/>
            <a:gd name="adj2" fmla="val 55151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4700" b="0" kern="1200"/>
        </a:p>
      </dsp:txBody>
      <dsp:txXfrm rot="10800000">
        <a:off x="2309755" y="5475015"/>
        <a:ext cx="3424833" cy="1031800"/>
      </dsp:txXfrm>
    </dsp:sp>
    <dsp:sp modelId="{BAB491EB-C0BE-4CD4-BF89-7E2418932329}">
      <dsp:nvSpPr>
        <dsp:cNvPr id="0" name=""/>
        <dsp:cNvSpPr/>
      </dsp:nvSpPr>
      <dsp:spPr>
        <a:xfrm>
          <a:off x="16915" y="5501079"/>
          <a:ext cx="7138215" cy="1031800"/>
        </a:xfrm>
        <a:prstGeom prst="trapezoid">
          <a:avLst>
            <a:gd name="adj" fmla="val 551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Окружение (Где</a:t>
          </a:r>
          <a:r>
            <a:rPr lang="en-US" sz="2000" b="1" kern="1200" dirty="0"/>
            <a:t>?</a:t>
          </a:r>
          <a:r>
            <a:rPr lang="ru-RU" sz="2000" b="1" kern="1200" dirty="0"/>
            <a:t> Когда</a:t>
          </a:r>
          <a:r>
            <a:rPr lang="en-US" sz="2000" b="1" kern="1200" dirty="0"/>
            <a:t>?</a:t>
          </a:r>
          <a:r>
            <a:rPr lang="ru-RU" sz="2000" b="1" kern="1200" dirty="0"/>
            <a:t> С кем</a:t>
          </a:r>
          <a:r>
            <a:rPr lang="en-US" sz="2000" b="1" kern="1200" dirty="0"/>
            <a:t>?</a:t>
          </a:r>
          <a:r>
            <a:rPr lang="ru-RU" sz="2000" b="1" kern="1200" dirty="0"/>
            <a:t>)</a:t>
          </a:r>
        </a:p>
      </dsp:txBody>
      <dsp:txXfrm>
        <a:off x="1266103" y="5501079"/>
        <a:ext cx="4639839" cy="1031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8E57A-9597-473E-B7AB-7551FCC913EC}">
      <dsp:nvSpPr>
        <dsp:cNvPr id="0" name=""/>
        <dsp:cNvSpPr/>
      </dsp:nvSpPr>
      <dsp:spPr>
        <a:xfrm>
          <a:off x="0" y="0"/>
          <a:ext cx="9852938" cy="12745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</a:rPr>
            <a:t>Эмоциональный интеллект</a:t>
          </a:r>
        </a:p>
      </dsp:txBody>
      <dsp:txXfrm>
        <a:off x="37332" y="37332"/>
        <a:ext cx="9778274" cy="1199931"/>
      </dsp:txXfrm>
    </dsp:sp>
    <dsp:sp modelId="{D6B2C186-7876-436B-A31A-582C34EE129B}">
      <dsp:nvSpPr>
        <dsp:cNvPr id="0" name=""/>
        <dsp:cNvSpPr/>
      </dsp:nvSpPr>
      <dsp:spPr>
        <a:xfrm>
          <a:off x="1130" y="1444338"/>
          <a:ext cx="6436244" cy="12745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Способность управлять тем,                          </a:t>
          </a:r>
          <a:r>
            <a:rPr lang="en-US" sz="2400" b="1" kern="1200" dirty="0">
              <a:solidFill>
                <a:schemeClr val="tx1"/>
              </a:solidFill>
            </a:rPr>
            <a:t>  </a:t>
          </a:r>
          <a:r>
            <a:rPr lang="ru-RU" sz="2400" b="1" kern="1200" dirty="0">
              <a:solidFill>
                <a:schemeClr val="tx1"/>
              </a:solidFill>
            </a:rPr>
            <a:t>что можно изменить</a:t>
          </a:r>
        </a:p>
      </dsp:txBody>
      <dsp:txXfrm>
        <a:off x="38462" y="1481670"/>
        <a:ext cx="6361580" cy="1199931"/>
      </dsp:txXfrm>
    </dsp:sp>
    <dsp:sp modelId="{ECF7B7FF-48C8-479C-85B3-693CB8E2467C}">
      <dsp:nvSpPr>
        <dsp:cNvPr id="0" name=""/>
        <dsp:cNvSpPr/>
      </dsp:nvSpPr>
      <dsp:spPr>
        <a:xfrm>
          <a:off x="0" y="2888676"/>
          <a:ext cx="3151931" cy="12745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Управление своими эмоциями</a:t>
          </a:r>
        </a:p>
      </dsp:txBody>
      <dsp:txXfrm>
        <a:off x="37332" y="2926008"/>
        <a:ext cx="3077267" cy="1199931"/>
      </dsp:txXfrm>
    </dsp:sp>
    <dsp:sp modelId="{1D2CF7CD-ECA7-4508-B5CD-8ED06B10FA48}">
      <dsp:nvSpPr>
        <dsp:cNvPr id="0" name=""/>
        <dsp:cNvSpPr/>
      </dsp:nvSpPr>
      <dsp:spPr>
        <a:xfrm>
          <a:off x="3285443" y="2887896"/>
          <a:ext cx="3151931" cy="12745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Управление настроением других</a:t>
          </a:r>
        </a:p>
      </dsp:txBody>
      <dsp:txXfrm>
        <a:off x="3322775" y="2925228"/>
        <a:ext cx="3077267" cy="1199931"/>
      </dsp:txXfrm>
    </dsp:sp>
    <dsp:sp modelId="{022A1922-1665-4EB7-954E-FECCD79C86CA}">
      <dsp:nvSpPr>
        <dsp:cNvPr id="0" name=""/>
        <dsp:cNvSpPr/>
      </dsp:nvSpPr>
      <dsp:spPr>
        <a:xfrm>
          <a:off x="6703268" y="1444339"/>
          <a:ext cx="3151931" cy="12745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Способность принимать неизменяемое</a:t>
          </a:r>
        </a:p>
      </dsp:txBody>
      <dsp:txXfrm>
        <a:off x="6740600" y="1481671"/>
        <a:ext cx="3077267" cy="1199931"/>
      </dsp:txXfrm>
    </dsp:sp>
    <dsp:sp modelId="{F82D8D83-F5CA-41AA-A5FE-686B5BFA21D9}">
      <dsp:nvSpPr>
        <dsp:cNvPr id="0" name=""/>
        <dsp:cNvSpPr/>
      </dsp:nvSpPr>
      <dsp:spPr>
        <a:xfrm>
          <a:off x="6702137" y="2887896"/>
          <a:ext cx="3151931" cy="12745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Способность различить возможное к изменению и неизменяемое</a:t>
          </a:r>
        </a:p>
      </dsp:txBody>
      <dsp:txXfrm>
        <a:off x="6739469" y="2925228"/>
        <a:ext cx="3077267" cy="1199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E299E-9884-4A70-8D69-450498BC1ECD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985A8-95E1-4D79-A412-FEBCE58E8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4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985A8-95E1-4D79-A412-FEBCE58E84A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7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28FA-038D-458D-BBA3-85836836842A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0E2-E98E-4530-A8D0-0310EF66E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9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28FA-038D-458D-BBA3-85836836842A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0E2-E98E-4530-A8D0-0310EF66E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1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28FA-038D-458D-BBA3-85836836842A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0E2-E98E-4530-A8D0-0310EF66E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6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28FA-038D-458D-BBA3-85836836842A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0E2-E98E-4530-A8D0-0310EF66E2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05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28FA-038D-458D-BBA3-85836836842A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0E2-E98E-4530-A8D0-0310EF66E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28FA-038D-458D-BBA3-85836836842A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0E2-E98E-4530-A8D0-0310EF66E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9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28FA-038D-458D-BBA3-85836836842A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0E2-E98E-4530-A8D0-0310EF66E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5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28FA-038D-458D-BBA3-85836836842A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0E2-E98E-4530-A8D0-0310EF66E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3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28FA-038D-458D-BBA3-85836836842A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0E2-E98E-4530-A8D0-0310EF66E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8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28FA-038D-458D-BBA3-85836836842A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0E2-E98E-4530-A8D0-0310EF66E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1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28FA-038D-458D-BBA3-85836836842A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C0E2-E98E-4530-A8D0-0310EF66E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B28FA-038D-458D-BBA3-85836836842A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C0E2-E98E-4530-A8D0-0310EF66E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7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" r="1129" b="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5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2FD3915A-2C44-4752-B130-4B90E119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2" y="385763"/>
            <a:ext cx="7397751" cy="54927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Определения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23A788-C8EB-4384-BEB4-A8E176D00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219199"/>
            <a:ext cx="10932160" cy="48971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  <a:ea typeface="+mj-ea"/>
                <a:cs typeface="+mj-cs"/>
              </a:rPr>
              <a:t>Ценность</a:t>
            </a:r>
            <a:r>
              <a:rPr lang="ru-RU" sz="2400" dirty="0">
                <a:ea typeface="+mj-ea"/>
                <a:cs typeface="+mj-cs"/>
              </a:rPr>
              <a:t>  – указание на личностную, социально-культурную значимость определенных объектов и явлений, то, что человек ценит в окружающем его социуме. Ценности диктует время. </a:t>
            </a:r>
          </a:p>
          <a:p>
            <a:pPr marL="0" indent="0" algn="just">
              <a:buNone/>
            </a:pPr>
            <a:r>
              <a:rPr lang="ru-RU" sz="2400" dirty="0">
                <a:ea typeface="+mj-ea"/>
                <a:cs typeface="+mj-cs"/>
              </a:rPr>
              <a:t>Время и события этого времени создают </a:t>
            </a:r>
            <a:r>
              <a:rPr lang="ru-RU" sz="2400" b="1" dirty="0">
                <a:ea typeface="+mj-ea"/>
                <a:cs typeface="+mj-cs"/>
              </a:rPr>
              <a:t>общность поколения.</a:t>
            </a:r>
          </a:p>
          <a:p>
            <a:pPr marL="0" indent="0" algn="just">
              <a:buNone/>
            </a:pPr>
            <a:r>
              <a:rPr lang="ru-RU" sz="2400" dirty="0">
                <a:ea typeface="+mj-ea"/>
                <a:cs typeface="+mj-cs"/>
              </a:rPr>
              <a:t>Эмоции, переживания, чувства в значительной степени зависят от социальных и культурных факторов.</a:t>
            </a:r>
            <a:br>
              <a:rPr lang="ru-RU" sz="2400" dirty="0">
                <a:ea typeface="+mj-ea"/>
                <a:cs typeface="+mj-cs"/>
              </a:rPr>
            </a:br>
            <a:br>
              <a:rPr lang="ru-RU" sz="2400" dirty="0">
                <a:ea typeface="+mj-ea"/>
                <a:cs typeface="+mj-cs"/>
              </a:rPr>
            </a:br>
            <a:r>
              <a:rPr lang="ru-RU" sz="2400" b="1" dirty="0">
                <a:solidFill>
                  <a:srgbClr val="C00000"/>
                </a:solidFill>
                <a:ea typeface="+mj-ea"/>
                <a:cs typeface="+mj-cs"/>
              </a:rPr>
              <a:t>Конфликт поколений, разрыв поколений </a:t>
            </a:r>
            <a:r>
              <a:rPr lang="ru-RU" sz="2400" dirty="0">
                <a:ea typeface="+mj-ea"/>
                <a:cs typeface="+mj-cs"/>
              </a:rPr>
              <a:t>– социологический феномен,               при котором культурные ценности младшего поколения сильно разнятся                 с культурными и прочими ценностями старшего. </a:t>
            </a:r>
          </a:p>
          <a:p>
            <a:pPr marL="0" indent="0" algn="just">
              <a:buNone/>
            </a:pPr>
            <a:r>
              <a:rPr lang="ru-RU" sz="2400" dirty="0">
                <a:ea typeface="+mj-ea"/>
                <a:cs typeface="+mj-cs"/>
              </a:rPr>
              <a:t>Жизненные ценности -  жизнь, семья, здоровье...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516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A950E-52C9-4257-8A4F-C1A55C91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415927"/>
            <a:ext cx="9662160" cy="86423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Теория поколений 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(Nell Howe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William Strauss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, 1991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)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15E0C6-D955-467E-92EB-43369D924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440" y="1317625"/>
            <a:ext cx="10129520" cy="45142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ea typeface="+mj-ea"/>
                <a:cs typeface="+mj-cs"/>
              </a:rPr>
              <a:t>Величайшее поколение (1900-1923 гг.)</a:t>
            </a:r>
            <a:br>
              <a:rPr lang="ru-RU" b="1" dirty="0">
                <a:ea typeface="+mj-ea"/>
                <a:cs typeface="+mj-cs"/>
              </a:rPr>
            </a:br>
            <a:r>
              <a:rPr lang="ru-RU" b="1" dirty="0">
                <a:ea typeface="+mj-ea"/>
                <a:cs typeface="+mj-cs"/>
              </a:rPr>
              <a:t>Молчаливое поколение (1923-1943 гг.)</a:t>
            </a:r>
            <a:br>
              <a:rPr lang="ru-RU" b="1" dirty="0">
                <a:ea typeface="+mj-ea"/>
                <a:cs typeface="+mj-cs"/>
              </a:rPr>
            </a:br>
            <a:r>
              <a:rPr lang="ru-RU" b="1" dirty="0">
                <a:ea typeface="+mj-ea"/>
                <a:cs typeface="+mj-cs"/>
              </a:rPr>
              <a:t>Поколение </a:t>
            </a:r>
            <a:r>
              <a:rPr lang="ru-RU" b="1" dirty="0" err="1">
                <a:ea typeface="+mj-ea"/>
                <a:cs typeface="+mj-cs"/>
              </a:rPr>
              <a:t>беби-бумеров</a:t>
            </a:r>
            <a:r>
              <a:rPr lang="ru-RU" b="1" dirty="0">
                <a:ea typeface="+mj-ea"/>
                <a:cs typeface="+mj-cs"/>
              </a:rPr>
              <a:t> (1943-1963 гг.)</a:t>
            </a:r>
            <a:br>
              <a:rPr lang="ru-RU" b="1" dirty="0">
                <a:ea typeface="+mj-ea"/>
                <a:cs typeface="+mj-cs"/>
              </a:rPr>
            </a:br>
            <a:r>
              <a:rPr lang="ru-RU" b="1" dirty="0">
                <a:ea typeface="+mj-ea"/>
                <a:cs typeface="+mj-cs"/>
              </a:rPr>
              <a:t>Поколение </a:t>
            </a:r>
            <a:r>
              <a:rPr lang="en-US" b="1" dirty="0">
                <a:ea typeface="+mj-ea"/>
                <a:cs typeface="+mj-cs"/>
              </a:rPr>
              <a:t>X</a:t>
            </a:r>
            <a:r>
              <a:rPr lang="ru-RU" b="1" dirty="0">
                <a:ea typeface="+mj-ea"/>
                <a:cs typeface="+mj-cs"/>
              </a:rPr>
              <a:t> (1963-1984 гг.)</a:t>
            </a:r>
            <a:br>
              <a:rPr lang="ru-RU" b="1" dirty="0">
                <a:ea typeface="+mj-ea"/>
                <a:cs typeface="+mj-cs"/>
              </a:rPr>
            </a:br>
            <a:r>
              <a:rPr lang="ru-RU" b="1" dirty="0">
                <a:ea typeface="+mj-ea"/>
                <a:cs typeface="+mj-cs"/>
              </a:rPr>
              <a:t>Поколение </a:t>
            </a:r>
            <a:r>
              <a:rPr lang="en-US" b="1" dirty="0">
                <a:ea typeface="+mj-ea"/>
                <a:cs typeface="+mj-cs"/>
              </a:rPr>
              <a:t>Y </a:t>
            </a:r>
            <a:r>
              <a:rPr lang="ru-RU" b="1" dirty="0">
                <a:ea typeface="+mj-ea"/>
                <a:cs typeface="+mj-cs"/>
              </a:rPr>
              <a:t>(1984-2000 гг.)</a:t>
            </a:r>
            <a:br>
              <a:rPr lang="ru-RU" b="1" dirty="0">
                <a:ea typeface="+mj-ea"/>
                <a:cs typeface="+mj-cs"/>
              </a:rPr>
            </a:br>
            <a:r>
              <a:rPr lang="ru-RU" b="1" dirty="0">
                <a:ea typeface="+mj-ea"/>
                <a:cs typeface="+mj-cs"/>
              </a:rPr>
              <a:t>Поколение </a:t>
            </a:r>
            <a:r>
              <a:rPr lang="en-US" b="1" dirty="0">
                <a:ea typeface="+mj-ea"/>
                <a:cs typeface="+mj-cs"/>
              </a:rPr>
              <a:t>Z</a:t>
            </a:r>
            <a:r>
              <a:rPr lang="ru-RU" b="1" dirty="0">
                <a:ea typeface="+mj-ea"/>
                <a:cs typeface="+mj-cs"/>
              </a:rPr>
              <a:t> (с 2000 г.)</a:t>
            </a:r>
            <a:br>
              <a:rPr lang="ru-RU" b="1" dirty="0">
                <a:ea typeface="+mj-ea"/>
                <a:cs typeface="+mj-cs"/>
              </a:rPr>
            </a:br>
            <a:r>
              <a:rPr lang="ru-RU" b="1" dirty="0">
                <a:ea typeface="+mj-ea"/>
                <a:cs typeface="+mj-cs"/>
              </a:rPr>
              <a:t>Поколение «Альфа» – 2010, 2020…</a:t>
            </a:r>
            <a:br>
              <a:rPr lang="ru-RU" b="1" dirty="0">
                <a:ea typeface="+mj-ea"/>
                <a:cs typeface="+mj-cs"/>
              </a:rPr>
            </a:br>
            <a:br>
              <a:rPr lang="ru-RU" sz="2400" dirty="0">
                <a:ea typeface="+mj-ea"/>
                <a:cs typeface="+mj-cs"/>
              </a:rPr>
            </a:br>
            <a:br>
              <a:rPr lang="ru-RU" sz="2400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262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EAAF00-5A6C-4118-90B9-19346F57E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934720"/>
            <a:ext cx="6299200" cy="47650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i="1" dirty="0">
                <a:solidFill>
                  <a:srgbClr val="C00000"/>
                </a:solidFill>
              </a:rPr>
              <a:t>«Ценности – это то, что питает жизнь, а эмоция представляет собой восприятие качества той или иной вещи, идеи, реальности.                  Таким образом, эмоция  говорит, обладает ли необходимым качеством тот или иной объект, чтобы служить питанием для жизни». 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BD8B97-E624-4B5C-AD0A-C6AEBE812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0" r="25194"/>
          <a:stretch/>
        </p:blipFill>
        <p:spPr>
          <a:xfrm>
            <a:off x="8371840" y="1075641"/>
            <a:ext cx="2357119" cy="257421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33E774-1D8D-4768-82DB-13814BA4855E}"/>
              </a:ext>
            </a:extLst>
          </p:cNvPr>
          <p:cNvSpPr/>
          <p:nvPr/>
        </p:nvSpPr>
        <p:spPr>
          <a:xfrm>
            <a:off x="7106022" y="4550723"/>
            <a:ext cx="476085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043056">
              <a:lnSpc>
                <a:spcPct val="90000"/>
              </a:lnSpc>
              <a:spcBef>
                <a:spcPts val="1141"/>
              </a:spcBef>
            </a:pPr>
            <a:r>
              <a:rPr lang="ru-RU" sz="2400" b="1" dirty="0">
                <a:solidFill>
                  <a:prstClr val="black"/>
                </a:solidFill>
              </a:rPr>
              <a:t>Альфред </a:t>
            </a:r>
            <a:r>
              <a:rPr lang="ru-RU" sz="2400" b="1" dirty="0" err="1">
                <a:solidFill>
                  <a:prstClr val="black"/>
                </a:solidFill>
              </a:rPr>
              <a:t>Лэнгле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– австрийский психотерапевт, клинический психолог, профессор медицины и философии</a:t>
            </a:r>
          </a:p>
        </p:txBody>
      </p:sp>
    </p:spTree>
    <p:extLst>
      <p:ext uri="{BB962C8B-B14F-4D97-AF65-F5344CB8AC3E}">
        <p14:creationId xmlns:p14="http://schemas.microsoft.com/office/powerpoint/2010/main" val="293874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FC84986-D100-4613-AA03-646612E1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040" y="126726"/>
            <a:ext cx="3373120" cy="1194077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Пирамида логических </a:t>
            </a:r>
            <a:b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уровней Р.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Дилтса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97357E9-9E8C-4503-9538-D98B9369C8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350801"/>
              </p:ext>
            </p:extLst>
          </p:nvPr>
        </p:nvGraphicFramePr>
        <p:xfrm>
          <a:off x="1595120" y="0"/>
          <a:ext cx="10596880" cy="653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AB1387FE-DE44-425F-80A0-F61FB5394AF0}"/>
              </a:ext>
            </a:extLst>
          </p:cNvPr>
          <p:cNvSpPr/>
          <p:nvPr/>
        </p:nvSpPr>
        <p:spPr>
          <a:xfrm>
            <a:off x="9997440" y="2218074"/>
            <a:ext cx="345440" cy="280416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C8C3F405-F790-463B-8172-D295F4BDD8C9}"/>
              </a:ext>
            </a:extLst>
          </p:cNvPr>
          <p:cNvSpPr/>
          <p:nvPr/>
        </p:nvSpPr>
        <p:spPr>
          <a:xfrm>
            <a:off x="2717800" y="218876"/>
            <a:ext cx="579120" cy="3129280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C62D254-019E-48D8-8978-75AC30B65820}"/>
              </a:ext>
            </a:extLst>
          </p:cNvPr>
          <p:cNvSpPr txBox="1">
            <a:spLocks/>
          </p:cNvSpPr>
          <p:nvPr/>
        </p:nvSpPr>
        <p:spPr>
          <a:xfrm>
            <a:off x="934720" y="1501358"/>
            <a:ext cx="1270000" cy="381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эмоции</a:t>
            </a:r>
          </a:p>
        </p:txBody>
      </p:sp>
    </p:spTree>
    <p:extLst>
      <p:ext uri="{BB962C8B-B14F-4D97-AF65-F5344CB8AC3E}">
        <p14:creationId xmlns:p14="http://schemas.microsoft.com/office/powerpoint/2010/main" val="320430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5BA71B9-1F79-4E5C-AC83-4F5F0C87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090" y="487047"/>
            <a:ext cx="7886700" cy="132556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Calibri"/>
              </a:rPr>
              <a:t>ПРАКТИКУМ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7140F34-1F39-4506-AD5F-BC7F2B9E6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798320"/>
            <a:ext cx="10383520" cy="383000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ea typeface="+mj-ea"/>
                <a:cs typeface="+mj-cs"/>
              </a:rPr>
              <a:t>Подберите эмоции, наиболее характерные или часто встречающиеся у вашего родственника или знакомого,     которые с вашей точки зрения могут быть                          «типичным представителем» поколения </a:t>
            </a:r>
            <a:br>
              <a:rPr lang="ru-RU" b="1" dirty="0"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5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BCAF8-05AA-4C5A-94A7-AC9807B0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89376"/>
            <a:ext cx="775335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Величайшее поколение (1900-1923 гг.)</a:t>
            </a:r>
            <a:br>
              <a:rPr lang="ru-RU" sz="28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Молчаливое поколение (1923-1943 гг.)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424EB-733E-4AFA-A19A-D4C69C80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330961"/>
            <a:ext cx="10779760" cy="484600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Трудолюбие, ответственность, вера в светлое будущее, приверженность идеологии, семья и семейные традиции, доминантность и категоричность суждений, преданность, соблюдение правил и законов, уважение к должности и статусу, честь, терпение.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57E342-2450-405C-BB21-34377CF00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4110" b="3957"/>
          <a:stretch/>
        </p:blipFill>
        <p:spPr>
          <a:xfrm>
            <a:off x="960120" y="3072236"/>
            <a:ext cx="4465320" cy="31507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8D809E-AEF3-4D14-BC51-1BC769C51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3038324"/>
            <a:ext cx="4977773" cy="31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5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BCAF8-05AA-4C5A-94A7-AC9807B0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30" y="292575"/>
            <a:ext cx="7653020" cy="6627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Поколение </a:t>
            </a:r>
            <a:r>
              <a:rPr lang="ru-RU" sz="3200" b="1" dirty="0" err="1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беби-бумеров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 (1943-1963 гг.)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424EB-733E-4AFA-A19A-D4C69C80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1087120"/>
            <a:ext cx="11145520" cy="46562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События: </a:t>
            </a:r>
            <a:r>
              <a:rPr lang="ru-RU" sz="2200" dirty="0"/>
              <a:t>конец сталинской эпохи, советская оттепель, покорение космоса, СССР – мировая супердержава, «холодная война», гарантированность образования и медицинского обслуживания.</a:t>
            </a:r>
          </a:p>
          <a:p>
            <a:pPr marL="0" indent="0" algn="just">
              <a:buNone/>
            </a:pPr>
            <a:r>
              <a:rPr lang="ru-RU" sz="2200" b="1" dirty="0"/>
              <a:t>Ценности:</a:t>
            </a:r>
            <a:r>
              <a:rPr lang="ru-RU" sz="2200" dirty="0"/>
              <a:t> оптимизм, коллективизм и командный дух, заинтересованность в общественной оценке за заслуги, польза деятельности обществу, стране.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EBEE0D-5229-4AE1-9D7D-32BF34B31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515997"/>
            <a:ext cx="3901439" cy="26003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33CCA6-FF8D-4492-85F7-3F4D6EDB0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r="5207"/>
          <a:stretch/>
        </p:blipFill>
        <p:spPr>
          <a:xfrm>
            <a:off x="7772400" y="3556000"/>
            <a:ext cx="3931920" cy="25851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3B5C4C-BD1B-42B0-A22A-4D05F498B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9"/>
          <a:stretch/>
        </p:blipFill>
        <p:spPr>
          <a:xfrm>
            <a:off x="5019939" y="3545840"/>
            <a:ext cx="2407022" cy="25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365B2E0-EA69-4DDC-B1A2-6E12839D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63488"/>
              </p:ext>
            </p:extLst>
          </p:nvPr>
        </p:nvGraphicFramePr>
        <p:xfrm>
          <a:off x="965200" y="985520"/>
          <a:ext cx="10129521" cy="4667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6507">
                  <a:extLst>
                    <a:ext uri="{9D8B030D-6E8A-4147-A177-3AD203B41FA5}">
                      <a16:colId xmlns:a16="http://schemas.microsoft.com/office/drawing/2014/main" val="869062442"/>
                    </a:ext>
                  </a:extLst>
                </a:gridCol>
                <a:gridCol w="3376507">
                  <a:extLst>
                    <a:ext uri="{9D8B030D-6E8A-4147-A177-3AD203B41FA5}">
                      <a16:colId xmlns:a16="http://schemas.microsoft.com/office/drawing/2014/main" val="4138558320"/>
                    </a:ext>
                  </a:extLst>
                </a:gridCol>
                <a:gridCol w="3376507">
                  <a:extLst>
                    <a:ext uri="{9D8B030D-6E8A-4147-A177-3AD203B41FA5}">
                      <a16:colId xmlns:a16="http://schemas.microsoft.com/office/drawing/2014/main" val="2154432644"/>
                    </a:ext>
                  </a:extLst>
                </a:gridCol>
              </a:tblGrid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Интерес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Ожидание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Настороженность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900931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Безмятежность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Радость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Восторг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51963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Принятие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Доверие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Восхищение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68767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Тревога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Страх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Ужас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831240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Растерянность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Удивление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Изумление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880582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Грусть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Печаль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Горе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078611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Скука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Неудовольствие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Отвращение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94660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Досада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Злость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Гнев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20396"/>
                  </a:ext>
                </a:extLst>
              </a:tr>
              <a:tr h="4956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Смущение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Стыд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56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00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3F3E78E-632C-4F79-9B70-60458B266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063581"/>
              </p:ext>
            </p:extLst>
          </p:nvPr>
        </p:nvGraphicFramePr>
        <p:xfrm>
          <a:off x="436880" y="142241"/>
          <a:ext cx="11460479" cy="6467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2498">
                  <a:extLst>
                    <a:ext uri="{9D8B030D-6E8A-4147-A177-3AD203B41FA5}">
                      <a16:colId xmlns:a16="http://schemas.microsoft.com/office/drawing/2014/main" val="3026046820"/>
                    </a:ext>
                  </a:extLst>
                </a:gridCol>
                <a:gridCol w="3885798">
                  <a:extLst>
                    <a:ext uri="{9D8B030D-6E8A-4147-A177-3AD203B41FA5}">
                      <a16:colId xmlns:a16="http://schemas.microsoft.com/office/drawing/2014/main" val="3522494264"/>
                    </a:ext>
                  </a:extLst>
                </a:gridCol>
                <a:gridCol w="4542183">
                  <a:extLst>
                    <a:ext uri="{9D8B030D-6E8A-4147-A177-3AD203B41FA5}">
                      <a16:colId xmlns:a16="http://schemas.microsoft.com/office/drawing/2014/main" val="1723020818"/>
                    </a:ext>
                  </a:extLst>
                </a:gridCol>
              </a:tblGrid>
              <a:tr h="4309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Эмоция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«Минус»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«Плюс»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09752"/>
                  </a:ext>
                </a:extLst>
              </a:tr>
              <a:tr h="31758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Ожидание может быть позитивным и негативным. Негативное ожидание – тревога   и плохие предчувствия. Настороженный и напряженный взгляд. </a:t>
                      </a:r>
                    </a:p>
                    <a:p>
                      <a:r>
                        <a:rPr lang="ru-RU" sz="2000" dirty="0"/>
                        <a:t>Неэффективно, если ситуация требует определенной реакции.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Сопровождающаяся готовностью организма к действию. </a:t>
                      </a:r>
                    </a:p>
                    <a:p>
                      <a:r>
                        <a:rPr lang="ru-RU" sz="2000" dirty="0"/>
                        <a:t>Состояние предвкушения какой-то ситуации. Возникает, когда человек готовится к чему-либо. </a:t>
                      </a:r>
                    </a:p>
                    <a:p>
                      <a:r>
                        <a:rPr lang="ru-RU" sz="2000" dirty="0"/>
                        <a:t>Тесно связано с восприятием нашего будущего. Предсказывая возможное развитие событий, ожидание играет роль внутреннего регулятора действительности.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97084"/>
                  </a:ext>
                </a:extLst>
              </a:tr>
              <a:tr h="2834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Зачастую человек полагается       на референтное ему мнение, отказываясь от изучения вопроса самостоятельно. Добровольно ставит свое благополучие в зависимость      от внешнего фактора, которому доверяет.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Спокойствие, гармония, ощущение безопасности, уверенность в чьей-либо добросовестности. </a:t>
                      </a:r>
                    </a:p>
                    <a:p>
                      <a:r>
                        <a:rPr lang="ru-RU" sz="2000" dirty="0"/>
                        <a:t>Спокойная интонация, заинтересованный взгляд. </a:t>
                      </a:r>
                    </a:p>
                    <a:p>
                      <a:r>
                        <a:rPr lang="ru-RU" sz="2000" dirty="0"/>
                        <a:t>Взгляд, жесты и тело направлены к человеку. </a:t>
                      </a:r>
                    </a:p>
                    <a:p>
                      <a:r>
                        <a:rPr lang="ru-RU" sz="2000" dirty="0"/>
                        <a:t>Опора на личные ценности, установки, авторитеты.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345957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178C2C0-4F46-4759-B317-FF065EEB9948}"/>
              </a:ext>
            </a:extLst>
          </p:cNvPr>
          <p:cNvSpPr txBox="1">
            <a:spLocks/>
          </p:cNvSpPr>
          <p:nvPr/>
        </p:nvSpPr>
        <p:spPr>
          <a:xfrm>
            <a:off x="1164056" y="3782068"/>
            <a:ext cx="1660267" cy="37878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Доверие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2C2034F-B616-4251-A9CD-657A72D1BD2D}"/>
              </a:ext>
            </a:extLst>
          </p:cNvPr>
          <p:cNvSpPr txBox="1">
            <a:spLocks/>
          </p:cNvSpPr>
          <p:nvPr/>
        </p:nvSpPr>
        <p:spPr>
          <a:xfrm>
            <a:off x="1127760" y="650874"/>
            <a:ext cx="1849120" cy="5289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+mn-lt"/>
              </a:rPr>
              <a:t>Ожидание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FC756C-723C-4E46-8A56-ABA1198E00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/>
          <a:stretch/>
        </p:blipFill>
        <p:spPr>
          <a:xfrm>
            <a:off x="670560" y="4098590"/>
            <a:ext cx="2519680" cy="24752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DB4770-6423-4121-8AA7-15E2CE0C0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7"/>
          <a:stretch/>
        </p:blipFill>
        <p:spPr>
          <a:xfrm>
            <a:off x="741680" y="1135701"/>
            <a:ext cx="2436235" cy="23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1F41A1-2645-40A9-B0CA-6FEB37EAE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80" y="2295641"/>
            <a:ext cx="3312160" cy="22081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6E020-9EE6-420E-8ED1-EA6A300C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70" y="254002"/>
            <a:ext cx="7886700" cy="50863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Поколение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X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 (1963-1984 гг.)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3B5669-B48F-4F33-83B3-628E19F5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924560"/>
            <a:ext cx="11064240" cy="5384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/>
              <a:t>События:</a:t>
            </a:r>
            <a:r>
              <a:rPr lang="ru-RU" sz="2400" dirty="0"/>
              <a:t> продолжение «холодной войны», война в Афганистане, «Перестройка», бесплатное образование, смена деятельности после «Перестройки», появление наркотиков, СПИДа, финансовые крахи, дефолты.</a:t>
            </a:r>
          </a:p>
          <a:p>
            <a:pPr marL="0" indent="0" algn="just">
              <a:buNone/>
            </a:pPr>
            <a:endParaRPr lang="ru-RU" sz="2200" b="1" dirty="0"/>
          </a:p>
          <a:p>
            <a:pPr marL="0" indent="0" algn="just">
              <a:buNone/>
            </a:pPr>
            <a:endParaRPr lang="ru-RU" sz="2200" b="1" dirty="0"/>
          </a:p>
          <a:p>
            <a:pPr marL="0" indent="0" algn="just">
              <a:buNone/>
            </a:pPr>
            <a:endParaRPr lang="ru-RU" sz="2200" b="1" dirty="0"/>
          </a:p>
          <a:p>
            <a:pPr marL="0" indent="0" algn="just">
              <a:buNone/>
            </a:pPr>
            <a:endParaRPr lang="ru-RU" sz="2200" b="1" dirty="0"/>
          </a:p>
          <a:p>
            <a:pPr marL="0" indent="0" algn="just">
              <a:buNone/>
            </a:pPr>
            <a:endParaRPr lang="ru-RU" sz="2200" b="1" dirty="0"/>
          </a:p>
          <a:p>
            <a:pPr marL="0" indent="0" algn="just">
              <a:buNone/>
            </a:pPr>
            <a:endParaRPr lang="ru-RU" sz="2200" b="1" dirty="0"/>
          </a:p>
          <a:p>
            <a:pPr marL="0" indent="0" algn="just">
              <a:buNone/>
            </a:pPr>
            <a:endParaRPr lang="ru-RU" sz="2400" b="1" dirty="0"/>
          </a:p>
          <a:p>
            <a:pPr marL="0" indent="0" algn="just">
              <a:buNone/>
            </a:pPr>
            <a:r>
              <a:rPr lang="ru-RU" sz="2400" b="1" dirty="0"/>
              <a:t>Ценности: </a:t>
            </a:r>
            <a:r>
              <a:rPr lang="ru-RU" sz="2400" dirty="0"/>
              <a:t>готовность к изменениям, возможность выбора, глобальная информированность, техническая грамотность, индивидуализм, стремление учиться в течение всей жизни, неформальность взглядов, поиск эмоций, прагматизм, надежда на себя, равноправие полов.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76A142-99AA-410D-B279-F24055143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9" y="2223464"/>
            <a:ext cx="3437301" cy="22915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148228-9448-4A6E-BFF8-6FCE28C82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6" y="2277535"/>
            <a:ext cx="3348934" cy="22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5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85A140-7DAC-4342-AC29-C9E11CD77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840" y="1026634"/>
            <a:ext cx="7355840" cy="4831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    </a:t>
            </a:r>
            <a:r>
              <a:rPr lang="ru-RU" b="1" dirty="0">
                <a:solidFill>
                  <a:srgbClr val="002060"/>
                </a:solidFill>
              </a:rPr>
              <a:t>ОКСАНА ВАСИЛЬЕВНА АРХИПОВА</a:t>
            </a: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Социальный педагог</a:t>
            </a: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Клинический психолог, </a:t>
            </a:r>
            <a:r>
              <a:rPr lang="ru-RU" sz="2400" dirty="0" err="1">
                <a:solidFill>
                  <a:srgbClr val="002060"/>
                </a:solidFill>
              </a:rPr>
              <a:t>психогеронтолог</a:t>
            </a:r>
            <a:endParaRPr lang="ru-RU" sz="2400" dirty="0">
              <a:solidFill>
                <a:srgbClr val="002060"/>
              </a:solidFill>
            </a:endParaRP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Кандидат психологических наук </a:t>
            </a: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Доцент кафедры социальных технологий ГАУ ИДПО ДТСЗН </a:t>
            </a: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Эксперт Всероссийского обучающего проекта «Эстафета поколений», ВОД «Волонтеры Победы»</a:t>
            </a: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В сфере социальной защиты населения города Москвы - с 2001 года</a:t>
            </a:r>
            <a:endParaRPr lang="en-US" sz="2400" dirty="0">
              <a:solidFill>
                <a:srgbClr val="002060"/>
              </a:solidFill>
            </a:endParaRPr>
          </a:p>
          <a:p>
            <a:pPr lvl="0" algn="just"/>
            <a:r>
              <a:rPr lang="ru-RU" sz="2400" b="1" dirty="0">
                <a:solidFill>
                  <a:srgbClr val="002060"/>
                </a:solidFill>
              </a:rPr>
              <a:t>Контакты:</a:t>
            </a:r>
            <a:r>
              <a:rPr lang="en-US" sz="2400" b="1" dirty="0">
                <a:solidFill>
                  <a:srgbClr val="002060"/>
                </a:solidFill>
              </a:rPr>
              <a:t> arhikseniya@mail.ru</a:t>
            </a:r>
            <a:endParaRPr lang="ru-RU" sz="2400" b="1" dirty="0">
              <a:solidFill>
                <a:srgbClr val="002060"/>
              </a:solidFill>
            </a:endParaRPr>
          </a:p>
          <a:p>
            <a:pPr lvl="0" algn="just"/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Администратор\Desktop\FullSizeRender-24-01-18-05-45.jpg">
            <a:extLst>
              <a:ext uri="{FF2B5EF4-FFF2-40B4-BE49-F238E27FC236}">
                <a16:creationId xmlns:a16="http://schemas.microsoft.com/office/drawing/2014/main" id="{C5D3930C-21F1-46AB-A69E-B1556E7B4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760" y="1106938"/>
            <a:ext cx="3010276" cy="401370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545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365B2E0-EA69-4DDC-B1A2-6E12839D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95270"/>
              </p:ext>
            </p:extLst>
          </p:nvPr>
        </p:nvGraphicFramePr>
        <p:xfrm>
          <a:off x="944880" y="955040"/>
          <a:ext cx="10129521" cy="4667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6507">
                  <a:extLst>
                    <a:ext uri="{9D8B030D-6E8A-4147-A177-3AD203B41FA5}">
                      <a16:colId xmlns:a16="http://schemas.microsoft.com/office/drawing/2014/main" val="869062442"/>
                    </a:ext>
                  </a:extLst>
                </a:gridCol>
                <a:gridCol w="3376507">
                  <a:extLst>
                    <a:ext uri="{9D8B030D-6E8A-4147-A177-3AD203B41FA5}">
                      <a16:colId xmlns:a16="http://schemas.microsoft.com/office/drawing/2014/main" val="4138558320"/>
                    </a:ext>
                  </a:extLst>
                </a:gridCol>
                <a:gridCol w="3376507">
                  <a:extLst>
                    <a:ext uri="{9D8B030D-6E8A-4147-A177-3AD203B41FA5}">
                      <a16:colId xmlns:a16="http://schemas.microsoft.com/office/drawing/2014/main" val="2154432644"/>
                    </a:ext>
                  </a:extLst>
                </a:gridCol>
              </a:tblGrid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Интерес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Ожидание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Настороженность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900931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Безмятежность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Радость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Восторг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51963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Принятие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Доверие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Восхищение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68767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Тревога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Страх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Ужас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831240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Растерянность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Удивление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Изумление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880582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Грусть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Печаль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Горе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078611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Скука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Неудовольствие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Отвращение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94660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Досада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Злость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Гнев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20396"/>
                  </a:ext>
                </a:extLst>
              </a:tr>
              <a:tr h="4956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Смущение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Стыд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56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838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3F3E78E-632C-4F79-9B70-60458B266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611989"/>
              </p:ext>
            </p:extLst>
          </p:nvPr>
        </p:nvGraphicFramePr>
        <p:xfrm>
          <a:off x="518160" y="152401"/>
          <a:ext cx="11440160" cy="6461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328">
                  <a:extLst>
                    <a:ext uri="{9D8B030D-6E8A-4147-A177-3AD203B41FA5}">
                      <a16:colId xmlns:a16="http://schemas.microsoft.com/office/drawing/2014/main" val="3026046820"/>
                    </a:ext>
                  </a:extLst>
                </a:gridCol>
                <a:gridCol w="4292672">
                  <a:extLst>
                    <a:ext uri="{9D8B030D-6E8A-4147-A177-3AD203B41FA5}">
                      <a16:colId xmlns:a16="http://schemas.microsoft.com/office/drawing/2014/main" val="3522494264"/>
                    </a:ext>
                  </a:extLst>
                </a:gridCol>
                <a:gridCol w="4328160">
                  <a:extLst>
                    <a:ext uri="{9D8B030D-6E8A-4147-A177-3AD203B41FA5}">
                      <a16:colId xmlns:a16="http://schemas.microsoft.com/office/drawing/2014/main" val="1723020818"/>
                    </a:ext>
                  </a:extLst>
                </a:gridCol>
              </a:tblGrid>
              <a:tr h="4558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Эмоция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«Минус»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«Плюс»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09752"/>
                  </a:ext>
                </a:extLst>
              </a:tr>
              <a:tr h="306977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Внутреннее мучительное беспокойство, связанное с грядущей предсказуемой неудачей,  опасностью или ожидание чего-то важного в условиях неопределенности. </a:t>
                      </a:r>
                    </a:p>
                    <a:p>
                      <a:r>
                        <a:rPr lang="ru-RU" sz="2000" dirty="0"/>
                        <a:t>Бегство от ситуации, инертность, избегание проблемных ситуаций.</a:t>
                      </a:r>
                    </a:p>
                    <a:p>
                      <a:r>
                        <a:rPr lang="ru-RU" sz="2000" dirty="0"/>
                        <a:t>Длительное состояние тревоги может привести к стрессу.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Происходит фокусировка внимания на объекте или ситуации, сигнализирующей об опасности. </a:t>
                      </a:r>
                    </a:p>
                    <a:p>
                      <a:r>
                        <a:rPr lang="ru-RU" sz="2000" dirty="0"/>
                        <a:t>В малой степени действует мобилизующе, провоцирует идти быстрее, чтобы найти выход из ситуации.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97084"/>
                  </a:ext>
                </a:extLst>
              </a:tr>
              <a:tr h="2864999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Сопровождается высокой степенью чувства удовольствия и уверенности в себе, а также импульсивностью, может проявляться чрезмерная смелость.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Особое внимание к чему-нибудь, желание вникнуть в суть, понять. Положительно влияет на эффективность деятельности. </a:t>
                      </a:r>
                    </a:p>
                    <a:p>
                      <a:r>
                        <a:rPr lang="ru-RU" sz="2000" dirty="0"/>
                        <a:t>Играет важную роль в развитии </a:t>
                      </a:r>
                      <a:r>
                        <a:rPr lang="ru-RU" sz="2000" dirty="0" err="1"/>
                        <a:t>ЗУНов</a:t>
                      </a:r>
                      <a:r>
                        <a:rPr lang="ru-RU" sz="2000" dirty="0"/>
                        <a:t>. </a:t>
                      </a:r>
                    </a:p>
                    <a:p>
                      <a:r>
                        <a:rPr lang="ru-RU" sz="2000" dirty="0"/>
                        <a:t>Необходим для творчества. </a:t>
                      </a:r>
                    </a:p>
                    <a:p>
                      <a:r>
                        <a:rPr lang="ru-RU" sz="2000" dirty="0"/>
                        <a:t>Важен, когда нужно браться за новые задачи.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345957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178C2C0-4F46-4759-B317-FF065EEB9948}"/>
              </a:ext>
            </a:extLst>
          </p:cNvPr>
          <p:cNvSpPr txBox="1">
            <a:spLocks/>
          </p:cNvSpPr>
          <p:nvPr/>
        </p:nvSpPr>
        <p:spPr>
          <a:xfrm>
            <a:off x="1389577" y="3803888"/>
            <a:ext cx="1292796" cy="5289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+mn-lt"/>
              </a:rPr>
              <a:t>Интерес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2C2034F-B616-4251-A9CD-657A72D1BD2D}"/>
              </a:ext>
            </a:extLst>
          </p:cNvPr>
          <p:cNvSpPr txBox="1">
            <a:spLocks/>
          </p:cNvSpPr>
          <p:nvPr/>
        </p:nvSpPr>
        <p:spPr>
          <a:xfrm>
            <a:off x="871007" y="600497"/>
            <a:ext cx="2112074" cy="5289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Тревога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B2CF4-DF29-42B9-A130-0546AFCD5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070281"/>
            <a:ext cx="2472611" cy="2593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1D0166-6A8E-4C72-9F87-611EC3579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" y="4229769"/>
            <a:ext cx="2371798" cy="23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24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3F3E78E-632C-4F79-9B70-60458B266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71465"/>
              </p:ext>
            </p:extLst>
          </p:nvPr>
        </p:nvGraphicFramePr>
        <p:xfrm>
          <a:off x="568960" y="213360"/>
          <a:ext cx="11389360" cy="635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3680">
                  <a:extLst>
                    <a:ext uri="{9D8B030D-6E8A-4147-A177-3AD203B41FA5}">
                      <a16:colId xmlns:a16="http://schemas.microsoft.com/office/drawing/2014/main" val="3026046820"/>
                    </a:ext>
                  </a:extLst>
                </a:gridCol>
                <a:gridCol w="4122609">
                  <a:extLst>
                    <a:ext uri="{9D8B030D-6E8A-4147-A177-3AD203B41FA5}">
                      <a16:colId xmlns:a16="http://schemas.microsoft.com/office/drawing/2014/main" val="3522494264"/>
                    </a:ext>
                  </a:extLst>
                </a:gridCol>
                <a:gridCol w="4253071">
                  <a:extLst>
                    <a:ext uri="{9D8B030D-6E8A-4147-A177-3AD203B41FA5}">
                      <a16:colId xmlns:a16="http://schemas.microsoft.com/office/drawing/2014/main" val="1723020818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Эмоция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«Минус»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«Плюс»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09752"/>
                  </a:ext>
                </a:extLst>
              </a:tr>
              <a:tr h="2873399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Желание всем угодить. </a:t>
                      </a:r>
                    </a:p>
                    <a:p>
                      <a:r>
                        <a:rPr lang="ru-RU" sz="2000" dirty="0"/>
                        <a:t>Отрицание себя и своих способностей. </a:t>
                      </a:r>
                    </a:p>
                    <a:p>
                      <a:r>
                        <a:rPr lang="ru-RU" sz="2000" dirty="0"/>
                        <a:t>Внутренняя неудовлетворенность. Обвинения себя и других. Депрессия. </a:t>
                      </a:r>
                    </a:p>
                    <a:p>
                      <a:r>
                        <a:rPr lang="ru-RU" sz="2000" dirty="0"/>
                        <a:t>Ощущение «жертвы».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Коррекция социального поведения, личная ответственность за поступки, укрепление понятия нравственности.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97084"/>
                  </a:ext>
                </a:extLst>
              </a:tr>
              <a:tr h="3019401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Раздражительность. </a:t>
                      </a:r>
                    </a:p>
                    <a:p>
                      <a:r>
                        <a:rPr lang="ru-RU" sz="2000" dirty="0"/>
                        <a:t>Агрессивная направленность на объект. </a:t>
                      </a:r>
                    </a:p>
                    <a:p>
                      <a:r>
                        <a:rPr lang="ru-RU" sz="2000" dirty="0"/>
                        <a:t>Сужение поля интересов. Ожидание негатива.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Силы для активности и выносливости. </a:t>
                      </a:r>
                    </a:p>
                    <a:p>
                      <a:r>
                        <a:rPr lang="ru-RU" sz="2000" dirty="0"/>
                        <a:t>Стремление к достижению результата. </a:t>
                      </a:r>
                    </a:p>
                    <a:p>
                      <a:r>
                        <a:rPr lang="ru-RU" sz="2000" dirty="0"/>
                        <a:t>Отстаивание интересов,               поиск  новой информации,              защита личных границ.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345957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178C2C0-4F46-4759-B317-FF065EEB9948}"/>
              </a:ext>
            </a:extLst>
          </p:cNvPr>
          <p:cNvSpPr txBox="1">
            <a:spLocks/>
          </p:cNvSpPr>
          <p:nvPr/>
        </p:nvSpPr>
        <p:spPr>
          <a:xfrm>
            <a:off x="1544321" y="3630271"/>
            <a:ext cx="1370587" cy="5289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Злость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2C2034F-B616-4251-A9CD-657A72D1BD2D}"/>
              </a:ext>
            </a:extLst>
          </p:cNvPr>
          <p:cNvSpPr txBox="1">
            <a:spLocks/>
          </p:cNvSpPr>
          <p:nvPr/>
        </p:nvSpPr>
        <p:spPr>
          <a:xfrm>
            <a:off x="1273433" y="691514"/>
            <a:ext cx="1702435" cy="5289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Вина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01D72E-5C8C-4F19-A2BF-6AB4BEE57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"/>
          <a:stretch/>
        </p:blipFill>
        <p:spPr>
          <a:xfrm>
            <a:off x="914400" y="4138301"/>
            <a:ext cx="2293411" cy="24537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914FB1-62A8-4057-9AE1-3A921C24E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58"/>
          <a:stretch/>
        </p:blipFill>
        <p:spPr>
          <a:xfrm>
            <a:off x="1026160" y="1037318"/>
            <a:ext cx="2214880" cy="247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3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E62D5-29EB-4B0F-9303-9D99988F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70" y="354968"/>
            <a:ext cx="9399270" cy="52895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Поколение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Y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(1984-2000 гг.), «</a:t>
            </a:r>
            <a:r>
              <a:rPr lang="ru-RU" sz="3200" b="1" dirty="0" err="1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Миллениалы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0002B2-87D6-4CB7-85E0-64B5322C2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036320"/>
            <a:ext cx="10871200" cy="5049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События: </a:t>
            </a:r>
            <a:r>
              <a:rPr lang="ru-RU" sz="2400" dirty="0"/>
              <a:t>распад СССР, «лихие 90-е», дефолты,  кризис, «конец света», теракты, военные конфликты в Чечне, развитие цифровых технологий, Интернет, мобильная связь.</a:t>
            </a:r>
          </a:p>
          <a:p>
            <a:pPr marL="0" indent="0" algn="just">
              <a:buNone/>
            </a:pPr>
            <a:r>
              <a:rPr lang="ru-RU" sz="2400" b="1" dirty="0"/>
              <a:t>Ценности:</a:t>
            </a:r>
            <a:r>
              <a:rPr lang="ru-RU" sz="2400" dirty="0"/>
              <a:t> скептицизм, неумение подчиняться, желание немедленного вознаграждения, карьера, личное обогащение, статус.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167E88-D948-448B-AA57-C9DD4C481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20" y="3169327"/>
            <a:ext cx="4492166" cy="299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927DAE-0488-4C55-8CD0-8F61DBD39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3181764"/>
            <a:ext cx="4490719" cy="299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588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365B2E0-EA69-4DDC-B1A2-6E12839D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105953"/>
              </p:ext>
            </p:extLst>
          </p:nvPr>
        </p:nvGraphicFramePr>
        <p:xfrm>
          <a:off x="1026160" y="934720"/>
          <a:ext cx="10129521" cy="4667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6507">
                  <a:extLst>
                    <a:ext uri="{9D8B030D-6E8A-4147-A177-3AD203B41FA5}">
                      <a16:colId xmlns:a16="http://schemas.microsoft.com/office/drawing/2014/main" val="869062442"/>
                    </a:ext>
                  </a:extLst>
                </a:gridCol>
                <a:gridCol w="3376507">
                  <a:extLst>
                    <a:ext uri="{9D8B030D-6E8A-4147-A177-3AD203B41FA5}">
                      <a16:colId xmlns:a16="http://schemas.microsoft.com/office/drawing/2014/main" val="4138558320"/>
                    </a:ext>
                  </a:extLst>
                </a:gridCol>
                <a:gridCol w="3376507">
                  <a:extLst>
                    <a:ext uri="{9D8B030D-6E8A-4147-A177-3AD203B41FA5}">
                      <a16:colId xmlns:a16="http://schemas.microsoft.com/office/drawing/2014/main" val="2154432644"/>
                    </a:ext>
                  </a:extLst>
                </a:gridCol>
              </a:tblGrid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Интерес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Ожидание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Настороженность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900931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Безмятежность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Радость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Восторг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51963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Принятие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Доверие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Восхищение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68767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Тревога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Страх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Ужас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831240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Растерянность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Удивление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Изумление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880582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Грусть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Печаль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Горе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078611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Скука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Неудовольствие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Отвращение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94660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Досада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Злость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Гнев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20396"/>
                  </a:ext>
                </a:extLst>
              </a:tr>
              <a:tr h="4956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Смущение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Стыд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56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43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3F3E78E-632C-4F79-9B70-60458B266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909459"/>
              </p:ext>
            </p:extLst>
          </p:nvPr>
        </p:nvGraphicFramePr>
        <p:xfrm>
          <a:off x="508000" y="213361"/>
          <a:ext cx="11409681" cy="6357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9056">
                  <a:extLst>
                    <a:ext uri="{9D8B030D-6E8A-4147-A177-3AD203B41FA5}">
                      <a16:colId xmlns:a16="http://schemas.microsoft.com/office/drawing/2014/main" val="3026046820"/>
                    </a:ext>
                  </a:extLst>
                </a:gridCol>
                <a:gridCol w="4423818">
                  <a:extLst>
                    <a:ext uri="{9D8B030D-6E8A-4147-A177-3AD203B41FA5}">
                      <a16:colId xmlns:a16="http://schemas.microsoft.com/office/drawing/2014/main" val="3522494264"/>
                    </a:ext>
                  </a:extLst>
                </a:gridCol>
                <a:gridCol w="3966807">
                  <a:extLst>
                    <a:ext uri="{9D8B030D-6E8A-4147-A177-3AD203B41FA5}">
                      <a16:colId xmlns:a16="http://schemas.microsoft.com/office/drawing/2014/main" val="1723020818"/>
                    </a:ext>
                  </a:extLst>
                </a:gridCol>
              </a:tblGrid>
              <a:tr h="45363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Эмоция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«Минус»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«Плюс»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09752"/>
                  </a:ext>
                </a:extLst>
              </a:tr>
              <a:tr h="311495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Замкнутость в себе. Сужение круга интересов. </a:t>
                      </a:r>
                    </a:p>
                    <a:p>
                      <a:r>
                        <a:rPr lang="ru-RU" sz="2000" dirty="0"/>
                        <a:t>Невозможность расслабиться. Ожидание нападение мнимого или реального. Отсутствие доверия. Физиологически – сжатие в солнечном сплетении. </a:t>
                      </a:r>
                    </a:p>
                    <a:p>
                      <a:r>
                        <a:rPr lang="ru-RU" sz="2000" dirty="0"/>
                        <a:t>Отрицательно влияет на эффективность деятельности, приводит к потере ориентиров.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Мобилизует внутренние резервы, помогает анализу ситуации и подготовке к обороне, избеганию опасных ситуаций, повышает бдительность, внимание к деталям. </a:t>
                      </a:r>
                    </a:p>
                    <a:p>
                      <a:r>
                        <a:rPr lang="ru-RU" sz="2000" dirty="0"/>
                        <a:t>Создает нужные запреты для избегания негативных последствий.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97084"/>
                  </a:ext>
                </a:extLst>
              </a:tr>
              <a:tr h="2761089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Апатия и разочарование. </a:t>
                      </a:r>
                    </a:p>
                    <a:p>
                      <a:r>
                        <a:rPr lang="ru-RU" sz="2000" dirty="0"/>
                        <a:t>Основа для досады и враждебности. Отвержение предложений. </a:t>
                      </a:r>
                    </a:p>
                    <a:p>
                      <a:r>
                        <a:rPr lang="ru-RU" sz="2000" dirty="0"/>
                        <a:t>Снижение эффективности деятельности, ее темпов. </a:t>
                      </a:r>
                    </a:p>
                    <a:p>
                      <a:r>
                        <a:rPr lang="ru-RU" sz="2000" dirty="0"/>
                        <a:t>Отвращение  к себе приводит к депрессии, лишает возможности развиваться и двигаться дальше.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Защита личных границ. </a:t>
                      </a:r>
                    </a:p>
                    <a:p>
                      <a:r>
                        <a:rPr lang="ru-RU" sz="2000" dirty="0"/>
                        <a:t>Поиск сил для устранения негативной ситуации. В ее основе лежит неприязнь к монотонности. Испытывая отвращение, человек стремится устранить объект отвращения или отстраниться от него.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345957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178C2C0-4F46-4759-B317-FF065EEB9948}"/>
              </a:ext>
            </a:extLst>
          </p:cNvPr>
          <p:cNvSpPr txBox="1">
            <a:spLocks/>
          </p:cNvSpPr>
          <p:nvPr/>
        </p:nvSpPr>
        <p:spPr>
          <a:xfrm>
            <a:off x="1158554" y="3789434"/>
            <a:ext cx="1889446" cy="5289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Отвращение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2C2034F-B616-4251-A9CD-657A72D1BD2D}"/>
              </a:ext>
            </a:extLst>
          </p:cNvPr>
          <p:cNvSpPr txBox="1">
            <a:spLocks/>
          </p:cNvSpPr>
          <p:nvPr/>
        </p:nvSpPr>
        <p:spPr>
          <a:xfrm>
            <a:off x="772160" y="762634"/>
            <a:ext cx="2532066" cy="528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+mn-lt"/>
              </a:rPr>
              <a:t>Настороженность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CD593A-E2D2-4531-BFD5-CEB514AED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" y="1197325"/>
            <a:ext cx="2403967" cy="23434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B1E3F2-B108-4993-9AE0-8310240B9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12" y="4173547"/>
            <a:ext cx="2419468" cy="23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58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3F3E78E-632C-4F79-9B70-60458B266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744622"/>
              </p:ext>
            </p:extLst>
          </p:nvPr>
        </p:nvGraphicFramePr>
        <p:xfrm>
          <a:off x="528320" y="172720"/>
          <a:ext cx="11409679" cy="6397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9056">
                  <a:extLst>
                    <a:ext uri="{9D8B030D-6E8A-4147-A177-3AD203B41FA5}">
                      <a16:colId xmlns:a16="http://schemas.microsoft.com/office/drawing/2014/main" val="3026046820"/>
                    </a:ext>
                  </a:extLst>
                </a:gridCol>
                <a:gridCol w="4783439">
                  <a:extLst>
                    <a:ext uri="{9D8B030D-6E8A-4147-A177-3AD203B41FA5}">
                      <a16:colId xmlns:a16="http://schemas.microsoft.com/office/drawing/2014/main" val="3522494264"/>
                    </a:ext>
                  </a:extLst>
                </a:gridCol>
                <a:gridCol w="3607184">
                  <a:extLst>
                    <a:ext uri="{9D8B030D-6E8A-4147-A177-3AD203B41FA5}">
                      <a16:colId xmlns:a16="http://schemas.microsoft.com/office/drawing/2014/main" val="1723020818"/>
                    </a:ext>
                  </a:extLst>
                </a:gridCol>
              </a:tblGrid>
              <a:tr h="47142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Эмоция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«Минус»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«Плюс»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09752"/>
                  </a:ext>
                </a:extLst>
              </a:tr>
              <a:tr h="296280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Сильная эмоция. Может быть неуместна и неэффективна, т.к. переключает внимание с деятельности на сам объект восхищения (например, кумиры). Переживание, связанное с признанием человека харизматичной личностью и желанием следовать за ним. </a:t>
                      </a:r>
                    </a:p>
                    <a:p>
                      <a:r>
                        <a:rPr lang="ru-RU" sz="2000" dirty="0"/>
                        <a:t>При этом фигура рассматривается как превосходящая объект.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Эффективна в ситуациях, когда сопровождается интересом. Такой комплекс очень сильно влияет и мотивирует к деятельности. </a:t>
                      </a:r>
                    </a:p>
                    <a:p>
                      <a:r>
                        <a:rPr lang="ru-RU" sz="2000" dirty="0"/>
                        <a:t>Идет формирование ценности и ориентиров, мотивирующих к развитию личностных качеств.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97084"/>
                  </a:ext>
                </a:extLst>
              </a:tr>
              <a:tr h="296280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Ничегонеделание. Создает поле для опасных приключений. Рожает лень и пассивность. </a:t>
                      </a:r>
                    </a:p>
                    <a:p>
                      <a:r>
                        <a:rPr lang="ru-RU" sz="2000" dirty="0"/>
                        <a:t>Всегда перетекает в неудовольствие,          а неудовольствие – в отвращение. Характеризуется снижением активности, отсутствием интереса. </a:t>
                      </a:r>
                    </a:p>
                    <a:p>
                      <a:r>
                        <a:rPr lang="ru-RU" sz="2000" dirty="0"/>
                        <a:t>Верный спутник монотонности. В скуке человека ничего больше «не трогает».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Отдых. Помогает изменить привычные занятия и попробовать что-то новое. Направляет мысли в «свободное плавание. </a:t>
                      </a:r>
                    </a:p>
                    <a:p>
                      <a:r>
                        <a:rPr lang="ru-RU" sz="2000" dirty="0"/>
                        <a:t>Рождает желание «заполнения пустоты».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345957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178C2C0-4F46-4759-B317-FF065EEB9948}"/>
              </a:ext>
            </a:extLst>
          </p:cNvPr>
          <p:cNvSpPr txBox="1">
            <a:spLocks/>
          </p:cNvSpPr>
          <p:nvPr/>
        </p:nvSpPr>
        <p:spPr>
          <a:xfrm>
            <a:off x="1249680" y="3730125"/>
            <a:ext cx="1479391" cy="5289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Скука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2C2034F-B616-4251-A9CD-657A72D1BD2D}"/>
              </a:ext>
            </a:extLst>
          </p:cNvPr>
          <p:cNvSpPr txBox="1">
            <a:spLocks/>
          </p:cNvSpPr>
          <p:nvPr/>
        </p:nvSpPr>
        <p:spPr>
          <a:xfrm>
            <a:off x="873760" y="770366"/>
            <a:ext cx="2251455" cy="6215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Восхищение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EAF6BC-296A-43E0-A53F-80173DF8E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6" r="8048"/>
          <a:stretch/>
        </p:blipFill>
        <p:spPr>
          <a:xfrm>
            <a:off x="833120" y="1247274"/>
            <a:ext cx="2342897" cy="22814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180AB1-4236-4837-99A4-99165CD5F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21" y="4152578"/>
            <a:ext cx="2297524" cy="243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50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3A818-4288-442B-B1C7-FC3552A9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90" y="178229"/>
            <a:ext cx="7886700" cy="63055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Поколение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Z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 (с 2000 г.), «</a:t>
            </a:r>
            <a:r>
              <a:rPr lang="ru-RU" sz="3200" b="1" dirty="0" err="1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Центениалы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8A62C2-BD49-4B91-AAE5-CA42D2282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853441"/>
            <a:ext cx="10830560" cy="52422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Поколение </a:t>
            </a:r>
            <a:r>
              <a:rPr lang="en-US" sz="2400" dirty="0"/>
              <a:t>Z</a:t>
            </a:r>
            <a:r>
              <a:rPr lang="ru-RU" sz="2400" dirty="0"/>
              <a:t> придет стажерами к поколению </a:t>
            </a:r>
            <a:r>
              <a:rPr lang="en-US" sz="2400" dirty="0"/>
              <a:t>Y</a:t>
            </a:r>
            <a:r>
              <a:rPr lang="ru-RU" sz="2400" dirty="0"/>
              <a:t>. Для </a:t>
            </a:r>
            <a:r>
              <a:rPr lang="en-US" sz="2400" dirty="0"/>
              <a:t>Z</a:t>
            </a:r>
            <a:r>
              <a:rPr lang="ru-RU" sz="2400" dirty="0"/>
              <a:t> имеет значение саморазвитие как результат, а не карьера как продукт: «Работа должна приносить удовольствие и доход». Однако, краткосрочный интерес, поэтому малоответственный подход. </a:t>
            </a:r>
          </a:p>
          <a:p>
            <a:pPr marL="0" indent="0" algn="just">
              <a:buNone/>
            </a:pPr>
            <a:r>
              <a:rPr lang="en-US" sz="2400" dirty="0"/>
              <a:t>Z</a:t>
            </a:r>
            <a:r>
              <a:rPr lang="ru-RU" sz="2400" dirty="0"/>
              <a:t> не помнят мир без гаджетов, с которыми проводят более 8 часов в день.             </a:t>
            </a:r>
            <a:r>
              <a:rPr lang="en-US" sz="2400" dirty="0"/>
              <a:t>Z </a:t>
            </a:r>
            <a:r>
              <a:rPr lang="ru-RU" sz="2400" dirty="0"/>
              <a:t>предпочитают смотреть, а не читать.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4B7341-4CC8-4B22-8E46-A66F8475A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10" y="3235110"/>
            <a:ext cx="4212590" cy="294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2DD331-7C8C-4F83-9C67-6A62DE9EF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3224222"/>
            <a:ext cx="4551680" cy="303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743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3A818-4288-442B-B1C7-FC3552A9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70" y="212884"/>
            <a:ext cx="7886700" cy="63055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Поколение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Z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 (с 2000 г.), «</a:t>
            </a:r>
            <a:r>
              <a:rPr lang="ru-RU" sz="3200" b="1" dirty="0" err="1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Центениалы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8A62C2-BD49-4B91-AAE5-CA42D2282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016000"/>
            <a:ext cx="10607040" cy="51711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Им нужно уловить максимум информации в короткий срок. Для них все нужно визуализировать. Они, как никто, ценят безопасность: их поколение выросло в эпоху терактов и экономических кризисов.</a:t>
            </a:r>
          </a:p>
          <a:p>
            <a:pPr marL="0" indent="0" algn="just">
              <a:buNone/>
            </a:pPr>
            <a:r>
              <a:rPr lang="ru-RU" sz="2400" dirty="0"/>
              <a:t>Для них нет границ. Межотраслевые границы – возможность. Работа должна быть интересной. </a:t>
            </a:r>
            <a:r>
              <a:rPr lang="ru-RU" sz="2400" dirty="0" err="1"/>
              <a:t>Многозадачны</a:t>
            </a:r>
            <a:r>
              <a:rPr lang="ru-RU" sz="2400" dirty="0"/>
              <a:t>. Им важна реакция окружающих, т.к. ежедневно общаются с большим количеством людей.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1DA635-A1ED-4F05-B84E-E02CFAE8F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1"/>
          <a:stretch/>
        </p:blipFill>
        <p:spPr>
          <a:xfrm>
            <a:off x="995680" y="3374391"/>
            <a:ext cx="5246229" cy="296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87E11E-B2D7-4DE3-9DF5-C4CDAD3D9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3390136"/>
            <a:ext cx="4331939" cy="288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318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365B2E0-EA69-4DDC-B1A2-6E12839D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925685"/>
              </p:ext>
            </p:extLst>
          </p:nvPr>
        </p:nvGraphicFramePr>
        <p:xfrm>
          <a:off x="995680" y="995680"/>
          <a:ext cx="10129521" cy="4667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6507">
                  <a:extLst>
                    <a:ext uri="{9D8B030D-6E8A-4147-A177-3AD203B41FA5}">
                      <a16:colId xmlns:a16="http://schemas.microsoft.com/office/drawing/2014/main" val="869062442"/>
                    </a:ext>
                  </a:extLst>
                </a:gridCol>
                <a:gridCol w="3376507">
                  <a:extLst>
                    <a:ext uri="{9D8B030D-6E8A-4147-A177-3AD203B41FA5}">
                      <a16:colId xmlns:a16="http://schemas.microsoft.com/office/drawing/2014/main" val="4138558320"/>
                    </a:ext>
                  </a:extLst>
                </a:gridCol>
                <a:gridCol w="3376507">
                  <a:extLst>
                    <a:ext uri="{9D8B030D-6E8A-4147-A177-3AD203B41FA5}">
                      <a16:colId xmlns:a16="http://schemas.microsoft.com/office/drawing/2014/main" val="2154432644"/>
                    </a:ext>
                  </a:extLst>
                </a:gridCol>
              </a:tblGrid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Интерес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Ожидание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Настороженность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900931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Безмятежность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Радость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Восторг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51963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Принятие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Доверие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Восхищение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68767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Тревога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Страх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Ужас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831240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Растерянность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Удивление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Изумление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880582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Грусть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Печаль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Горе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078611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Скука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Неудовольствие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Отвращение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94660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Досада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Злость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Гнев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20396"/>
                  </a:ext>
                </a:extLst>
              </a:tr>
              <a:tr h="4956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Смущение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Стыд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56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87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14988D-FE41-4B8F-9830-2864CDC2F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" b="4638"/>
          <a:stretch/>
        </p:blipFill>
        <p:spPr>
          <a:xfrm>
            <a:off x="2156413" y="680720"/>
            <a:ext cx="7986525" cy="37062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D00E3-90E2-48E6-8CAD-F79CA3FA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920" y="433768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Связь поколений: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как лучше понимать друг друга</a:t>
            </a:r>
          </a:p>
        </p:txBody>
      </p:sp>
    </p:spTree>
    <p:extLst>
      <p:ext uri="{BB962C8B-B14F-4D97-AF65-F5344CB8AC3E}">
        <p14:creationId xmlns:p14="http://schemas.microsoft.com/office/powerpoint/2010/main" val="3689716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3F3E78E-632C-4F79-9B70-60458B266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451553"/>
              </p:ext>
            </p:extLst>
          </p:nvPr>
        </p:nvGraphicFramePr>
        <p:xfrm>
          <a:off x="609600" y="213360"/>
          <a:ext cx="11338559" cy="6339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0237">
                  <a:extLst>
                    <a:ext uri="{9D8B030D-6E8A-4147-A177-3AD203B41FA5}">
                      <a16:colId xmlns:a16="http://schemas.microsoft.com/office/drawing/2014/main" val="3026046820"/>
                    </a:ext>
                  </a:extLst>
                </a:gridCol>
                <a:gridCol w="4234942">
                  <a:extLst>
                    <a:ext uri="{9D8B030D-6E8A-4147-A177-3AD203B41FA5}">
                      <a16:colId xmlns:a16="http://schemas.microsoft.com/office/drawing/2014/main" val="3522494264"/>
                    </a:ext>
                  </a:extLst>
                </a:gridCol>
                <a:gridCol w="4103380">
                  <a:extLst>
                    <a:ext uri="{9D8B030D-6E8A-4147-A177-3AD203B41FA5}">
                      <a16:colId xmlns:a16="http://schemas.microsoft.com/office/drawing/2014/main" val="1723020818"/>
                    </a:ext>
                  </a:extLst>
                </a:gridCol>
              </a:tblGrid>
              <a:tr h="4672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Эмоция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«Минус»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«Плюс»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09752"/>
                  </a:ext>
                </a:extLst>
              </a:tr>
              <a:tr h="293631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Нежелание менять ситуацию. Внимание переключено с внешних обстоятельств на внутреннее состояние. </a:t>
                      </a:r>
                    </a:p>
                    <a:p>
                      <a:r>
                        <a:rPr lang="ru-RU" sz="2000" dirty="0"/>
                        <a:t>Неготовность к концентрации, защите и отпору. </a:t>
                      </a:r>
                    </a:p>
                    <a:p>
                      <a:r>
                        <a:rPr lang="ru-RU" sz="2000" dirty="0"/>
                        <a:t>Чрезмерное благодушие.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Ослабление причин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длительного </a:t>
                      </a:r>
                      <a:r>
                        <a:rPr lang="ru-RU" sz="2000" dirty="0"/>
                        <a:t> беспокойства. Хорошая работоспособность, высокий уровень смелости, способность принимать  ответственность. </a:t>
                      </a:r>
                    </a:p>
                    <a:p>
                      <a:r>
                        <a:rPr lang="ru-RU" sz="2000" dirty="0"/>
                        <a:t>Подходит для внимательного слушания, самоанализа. Фундамент для управления эмоциями.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97084"/>
                  </a:ext>
                </a:extLst>
              </a:tr>
              <a:tr h="293631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Омрачается жизнь. </a:t>
                      </a:r>
                    </a:p>
                    <a:p>
                      <a:r>
                        <a:rPr lang="ru-RU" sz="2000" dirty="0"/>
                        <a:t>Тормозит наше мышление и ухудшается память. </a:t>
                      </a:r>
                    </a:p>
                    <a:p>
                      <a:r>
                        <a:rPr lang="ru-RU" sz="2000" dirty="0"/>
                        <a:t>Избегание новых контактов и деятельности. Ограничивает свободу. Переживание реальной и мнимой опасности. </a:t>
                      </a:r>
                    </a:p>
                    <a:p>
                      <a:r>
                        <a:rPr lang="ru-RU" sz="2000" dirty="0"/>
                        <a:t>Долгосрочный – приводит к стрессу и депрессии.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Предугадать, увидеть опасность. Мобилизовать свои ресурсы. Тщательно подумать, прежде чем делать. </a:t>
                      </a:r>
                    </a:p>
                    <a:p>
                      <a:r>
                        <a:rPr lang="ru-RU" sz="2000" dirty="0"/>
                        <a:t>Имеет четкий фокус на задаче. Сменить привычный образ действий.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34595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7B75D0-0259-4AA4-BCEA-7AE515CE8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" y="4332701"/>
            <a:ext cx="2794000" cy="220018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178C2C0-4F46-4759-B317-FF065EEB9948}"/>
              </a:ext>
            </a:extLst>
          </p:cNvPr>
          <p:cNvSpPr txBox="1">
            <a:spLocks/>
          </p:cNvSpPr>
          <p:nvPr/>
        </p:nvSpPr>
        <p:spPr>
          <a:xfrm>
            <a:off x="1249680" y="3738880"/>
            <a:ext cx="1706879" cy="5599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Страх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2C2034F-B616-4251-A9CD-657A72D1BD2D}"/>
              </a:ext>
            </a:extLst>
          </p:cNvPr>
          <p:cNvSpPr txBox="1">
            <a:spLocks/>
          </p:cNvSpPr>
          <p:nvPr/>
        </p:nvSpPr>
        <p:spPr>
          <a:xfrm>
            <a:off x="921510" y="760154"/>
            <a:ext cx="2342077" cy="5289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Безмятежность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D23B44-3120-4701-AD46-F25E35284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79" y="1202273"/>
            <a:ext cx="2182557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91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35A89-A993-4804-B1E7-CC12843A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70" y="324803"/>
            <a:ext cx="7886700" cy="52895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</a:rPr>
              <a:t>Поколение 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NEXT</a:t>
            </a:r>
            <a:r>
              <a:rPr lang="ru-RU" sz="3600" b="1" dirty="0">
                <a:solidFill>
                  <a:srgbClr val="C00000"/>
                </a:solidFill>
                <a:latin typeface="+mn-lt"/>
              </a:rPr>
              <a:t>. Поколение Альфа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712F40F-D5BD-4E6E-8110-A4874CFA2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975360"/>
            <a:ext cx="11043920" cy="52828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Это строители </a:t>
            </a:r>
            <a:r>
              <a:rPr lang="ru-RU" sz="2400" dirty="0" err="1"/>
              <a:t>ноосферного</a:t>
            </a:r>
            <a:r>
              <a:rPr lang="ru-RU" sz="2400" dirty="0"/>
              <a:t> будущего (сфера разума).</a:t>
            </a:r>
          </a:p>
          <a:p>
            <a:pPr marL="0" indent="0" algn="just">
              <a:buNone/>
            </a:pPr>
            <a:r>
              <a:rPr lang="ru-RU" sz="2400" dirty="0"/>
              <a:t>Дети поколения Альфа всесторонне одарены и имеют врожденную способность воспринимать колоссальный объем информации. </a:t>
            </a:r>
          </a:p>
          <a:p>
            <a:pPr marL="0" indent="0" algn="just">
              <a:buNone/>
            </a:pPr>
            <a:r>
              <a:rPr lang="ru-RU" sz="2400" dirty="0"/>
              <a:t>Они </a:t>
            </a:r>
            <a:r>
              <a:rPr lang="ru-RU" sz="2400" dirty="0" err="1"/>
              <a:t>гиперчувствительны</a:t>
            </a:r>
            <a:r>
              <a:rPr lang="ru-RU" sz="2400" dirty="0"/>
              <a:t> и легкоранимы, совершенно не терпят насилия над собой.</a:t>
            </a: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9F0060C8-EE84-4D54-AA8E-E2D0959A6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77" y="3220720"/>
            <a:ext cx="4903963" cy="294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EBFB13-140A-476F-94BA-12FB4C69B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1" y="3220858"/>
            <a:ext cx="4460239" cy="297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3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50432C-F847-4ABC-9724-4DC4BF3EF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259840"/>
            <a:ext cx="10627360" cy="482600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/>
              <a:t>Родителям любого поколения лучше всего позволить себе оставаться тем, кто они есть и позволять своим детям и внукам быть теми, кто они есть.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/>
              <a:t>Мы все разные, но нас </a:t>
            </a:r>
            <a:r>
              <a:rPr lang="ru-RU" sz="2400" b="1" dirty="0"/>
              <a:t>объединяет</a:t>
            </a:r>
            <a:r>
              <a:rPr lang="ru-RU" sz="2400" dirty="0"/>
              <a:t> восприятие сути </a:t>
            </a:r>
            <a:r>
              <a:rPr lang="ru-RU" sz="2400" b="1" dirty="0"/>
              <a:t>эмоций</a:t>
            </a:r>
            <a:r>
              <a:rPr lang="ru-RU" sz="2400" dirty="0"/>
              <a:t> как реакции на события</a:t>
            </a:r>
            <a:r>
              <a:rPr lang="en-US" sz="2400" dirty="0"/>
              <a:t>/</a:t>
            </a:r>
            <a:r>
              <a:rPr lang="ru-RU" sz="2400" dirty="0"/>
              <a:t>явления.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/>
              <a:t>Наслаждайтесь общением и возможностью узнать эмоции  «из другого поколения».  Чем больше, тем лучше.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/>
              <a:t>Желание быть понятым вызывает наиболее острую реакцию при разногласии поколений.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FB51D9B-1FA2-4A58-90E6-A4C7C9EB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70" y="487363"/>
            <a:ext cx="7886700" cy="52895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</a:rPr>
              <a:t>Как лучше понять друг друга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?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0727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DDF904B-B709-4929-A483-24C0C9D11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935044"/>
              </p:ext>
            </p:extLst>
          </p:nvPr>
        </p:nvGraphicFramePr>
        <p:xfrm>
          <a:off x="924560" y="650240"/>
          <a:ext cx="9855200" cy="416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5BDEDB-4ACE-459F-B744-8B4E16BB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0" y="5067515"/>
            <a:ext cx="10607040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Мы не можем изменить опыт старшего поколения и его ценности.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Мы не сможем оградить младшее поколение от получения своего опыта.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Мы можем научиться считаться с эмоциями других.</a:t>
            </a:r>
          </a:p>
        </p:txBody>
      </p:sp>
    </p:spTree>
    <p:extLst>
      <p:ext uri="{BB962C8B-B14F-4D97-AF65-F5344CB8AC3E}">
        <p14:creationId xmlns:p14="http://schemas.microsoft.com/office/powerpoint/2010/main" val="2890638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0C964-606F-4765-9829-4FFCD1BF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090" y="548007"/>
            <a:ext cx="7886700" cy="68135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Использованные 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F024B-E560-4746-A8FC-07568DCD4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130" y="1615440"/>
            <a:ext cx="9856470" cy="464280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Карузо Д., </a:t>
            </a:r>
            <a:r>
              <a:rPr lang="ru-RU" dirty="0" err="1"/>
              <a:t>Сэловей</a:t>
            </a:r>
            <a:r>
              <a:rPr lang="ru-RU" dirty="0"/>
              <a:t> П. Эмоциональный интеллект руководителя: как развивать и применять. - СПб: Питер, 2018.</a:t>
            </a:r>
          </a:p>
          <a:p>
            <a:pPr algn="just"/>
            <a:r>
              <a:rPr lang="ru-RU" dirty="0" err="1"/>
              <a:t>Хлевная</a:t>
            </a:r>
            <a:r>
              <a:rPr lang="ru-RU" dirty="0"/>
              <a:t> Е., Киселева Т. Ежедневник. Развитие эмоционального интеллекта. - СПб: Питер, 2016.</a:t>
            </a:r>
          </a:p>
        </p:txBody>
      </p:sp>
    </p:spTree>
    <p:extLst>
      <p:ext uri="{BB962C8B-B14F-4D97-AF65-F5344CB8AC3E}">
        <p14:creationId xmlns:p14="http://schemas.microsoft.com/office/powerpoint/2010/main" val="2174188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C231B-8DC1-41B6-A1C1-D3B211A0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80" y="447360"/>
            <a:ext cx="9632317" cy="1325563"/>
          </a:xfrm>
        </p:spPr>
        <p:txBody>
          <a:bodyPr>
            <a:normAutofit/>
          </a:bodyPr>
          <a:lstStyle/>
          <a:p>
            <a:pPr marL="171450" indent="-171450" algn="ctr">
              <a:spcBef>
                <a:spcPts val="750"/>
              </a:spcBef>
            </a:pPr>
            <a:r>
              <a:rPr lang="ru-RU" sz="3200" b="1" dirty="0">
                <a:solidFill>
                  <a:srgbClr val="4472C4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МЫ МОЖЕМ НАУЧИТЬСЯ СЧИТАТЬСЯ </a:t>
            </a:r>
            <a:br>
              <a:rPr lang="ru-RU" sz="3200" b="1" dirty="0">
                <a:solidFill>
                  <a:srgbClr val="4472C4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С ЭМОЦИЯМИ ДРУГИХ!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6BE77-1645-437A-8A5E-07D256ADE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40440" cy="4788535"/>
          </a:xfrm>
        </p:spPr>
        <p:txBody>
          <a:bodyPr>
            <a:normAutofit/>
          </a:bodyPr>
          <a:lstStyle/>
          <a:p>
            <a:pPr lvl="0" algn="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0" algn="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0" algn="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0" algn="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0" algn="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0" algn="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0" algn="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0" algn="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0" algn="r">
              <a:buNone/>
            </a:pPr>
            <a:r>
              <a:rPr lang="ru-RU" sz="2400" b="1" dirty="0">
                <a:solidFill>
                  <a:srgbClr val="002060"/>
                </a:solidFill>
              </a:rPr>
              <a:t>Контакты: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Архипова Оксана Васильевна</a:t>
            </a:r>
          </a:p>
          <a:p>
            <a:pPr lvl="0" algn="r">
              <a:buNone/>
            </a:pPr>
            <a:r>
              <a:rPr lang="en-US" sz="2400" b="1" dirty="0">
                <a:solidFill>
                  <a:srgbClr val="002060"/>
                </a:solidFill>
              </a:rPr>
              <a:t>arhikseniya@mail.ru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434523-4932-4E0F-A685-3232429FF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60" y="1835656"/>
            <a:ext cx="4032279" cy="3123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0044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" r="1129" b="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2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6445295-588F-4793-8474-71D3E424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Ключевые темы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C06F05-7D8E-49DB-9539-B6A06111D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Что такое эмоциональный интеллект?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Знакомимся с азбукой эмоций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Теория поколений: время, люди, ценности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Развиваем эмоциональный интеллект - улучшаем взаимопонимание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91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93A7E-FBE3-4F40-BA0A-0D49C889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79" y="202567"/>
            <a:ext cx="7702553" cy="81343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</a:rPr>
              <a:t>Что такое эмоциональный интеллект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?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D9692-17AC-455B-B26C-A565E4874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7760"/>
            <a:ext cx="11176000" cy="2143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  <a:ea typeface="+mj-ea"/>
                <a:cs typeface="+mj-cs"/>
              </a:rPr>
              <a:t>Эмоциональный интеллект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–</a:t>
            </a: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это четко определяемая и измеряемая способность перерабатывать информацию, содержащуюся в эмоциях, определять значение эмоций, их связи    друг с другом, использовать эмоциональную информацию в качестве основы для мышления и принятия решений.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7AE54A-1929-49D2-8E0B-511DEFAAC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29493" r="86576" b="50384"/>
          <a:stretch/>
        </p:blipFill>
        <p:spPr>
          <a:xfrm>
            <a:off x="1415933" y="3023054"/>
            <a:ext cx="1723507" cy="23171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7F38BC-6D86-4EAA-AE82-1598B58805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52995" r="85595" b="26114"/>
          <a:stretch/>
        </p:blipFill>
        <p:spPr>
          <a:xfrm>
            <a:off x="5229328" y="3129281"/>
            <a:ext cx="1862352" cy="22817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F2059B-DAB5-4D41-8654-D452D8175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78557" r="86358" b="2151"/>
          <a:stretch/>
        </p:blipFill>
        <p:spPr>
          <a:xfrm>
            <a:off x="9123682" y="3146178"/>
            <a:ext cx="1696718" cy="223435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DF46A66-3D8C-426D-B851-EE8DD46C8882}"/>
              </a:ext>
            </a:extLst>
          </p:cNvPr>
          <p:cNvSpPr txBox="1">
            <a:spLocks/>
          </p:cNvSpPr>
          <p:nvPr/>
        </p:nvSpPr>
        <p:spPr>
          <a:xfrm>
            <a:off x="1299785" y="5451656"/>
            <a:ext cx="1981201" cy="813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</a:rPr>
              <a:t>Питер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Саловей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Salovey Peter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10438F8-9E22-4966-BD69-76BD35D09AB8}"/>
              </a:ext>
            </a:extLst>
          </p:cNvPr>
          <p:cNvSpPr txBox="1">
            <a:spLocks/>
          </p:cNvSpPr>
          <p:nvPr/>
        </p:nvSpPr>
        <p:spPr>
          <a:xfrm>
            <a:off x="5135881" y="5472427"/>
            <a:ext cx="1981201" cy="813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</a:rPr>
              <a:t>Джон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Маейр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Mayer John. D.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688B6BB-8C61-44F2-BBB5-D24EA8029553}"/>
              </a:ext>
            </a:extLst>
          </p:cNvPr>
          <p:cNvSpPr txBox="1">
            <a:spLocks/>
          </p:cNvSpPr>
          <p:nvPr/>
        </p:nvSpPr>
        <p:spPr>
          <a:xfrm>
            <a:off x="8966898" y="5458002"/>
            <a:ext cx="1981201" cy="813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</a:rPr>
              <a:t>Дэвид Карузо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Caruso David R.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249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CE451D6-D87C-4E68-AA40-B987C9965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076407"/>
              </p:ext>
            </p:extLst>
          </p:nvPr>
        </p:nvGraphicFramePr>
        <p:xfrm>
          <a:off x="1209040" y="457200"/>
          <a:ext cx="9273668" cy="563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5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4C550-731B-40B3-9B76-BE9D54CF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640081"/>
            <a:ext cx="10546080" cy="14857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Calibri"/>
              </a:rPr>
              <a:t>Какие эмоции поддерживают Вашу энергию, </a:t>
            </a:r>
            <a:br>
              <a:rPr lang="ru-RU" sz="4000" b="1" dirty="0">
                <a:solidFill>
                  <a:srgbClr val="C00000"/>
                </a:solidFill>
                <a:latin typeface="Calibri"/>
              </a:rPr>
            </a:br>
            <a:r>
              <a:rPr lang="ru-RU" sz="4000" b="1" dirty="0">
                <a:solidFill>
                  <a:srgbClr val="C00000"/>
                </a:solidFill>
                <a:latin typeface="Calibri"/>
              </a:rPr>
              <a:t>заряжают Вас силой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21E4D5-076C-4084-BC80-7FB6A87AD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44236"/>
            <a:ext cx="5075555" cy="338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95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365B2E0-EA69-4DDC-B1A2-6E12839D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23807"/>
              </p:ext>
            </p:extLst>
          </p:nvPr>
        </p:nvGraphicFramePr>
        <p:xfrm>
          <a:off x="894080" y="965200"/>
          <a:ext cx="10302240" cy="5602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4080">
                  <a:extLst>
                    <a:ext uri="{9D8B030D-6E8A-4147-A177-3AD203B41FA5}">
                      <a16:colId xmlns:a16="http://schemas.microsoft.com/office/drawing/2014/main" val="869062442"/>
                    </a:ext>
                  </a:extLst>
                </a:gridCol>
                <a:gridCol w="3434080">
                  <a:extLst>
                    <a:ext uri="{9D8B030D-6E8A-4147-A177-3AD203B41FA5}">
                      <a16:colId xmlns:a16="http://schemas.microsoft.com/office/drawing/2014/main" val="4138558320"/>
                    </a:ext>
                  </a:extLst>
                </a:gridCol>
                <a:gridCol w="3434080">
                  <a:extLst>
                    <a:ext uri="{9D8B030D-6E8A-4147-A177-3AD203B41FA5}">
                      <a16:colId xmlns:a16="http://schemas.microsoft.com/office/drawing/2014/main" val="2154432644"/>
                    </a:ext>
                  </a:extLst>
                </a:gridCol>
              </a:tblGrid>
              <a:tr h="5441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Интерес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Ожидание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Настороженность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900931"/>
                  </a:ext>
                </a:extLst>
              </a:tr>
              <a:tr h="5441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Безмятежность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Радость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Восторг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51963"/>
                  </a:ext>
                </a:extLst>
              </a:tr>
              <a:tr h="5441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Принятие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Доверие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Восхищение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68767"/>
                  </a:ext>
                </a:extLst>
              </a:tr>
              <a:tr h="5441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Тревога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Страх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Ужас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831240"/>
                  </a:ext>
                </a:extLst>
              </a:tr>
              <a:tr h="5441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Растерянность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Удивление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Изумление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880582"/>
                  </a:ext>
                </a:extLst>
              </a:tr>
              <a:tr h="5441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Грусть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Печаль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Горе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078611"/>
                  </a:ext>
                </a:extLst>
              </a:tr>
              <a:tr h="5441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Скука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Неудовольствие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Отвращение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94660"/>
                  </a:ext>
                </a:extLst>
              </a:tr>
              <a:tr h="5441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Досада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Злость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Гнев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20396"/>
                  </a:ext>
                </a:extLst>
              </a:tr>
              <a:tr h="5172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Смущение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Стыд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n-lt"/>
                        </a:rPr>
                        <a:t>Вина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56946"/>
                  </a:ext>
                </a:extLst>
              </a:tr>
              <a:tr h="7315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Сложно определить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Легче определить и управлять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n-lt"/>
                        </a:rPr>
                        <a:t>Сложно управлять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520234"/>
                  </a:ext>
                </a:extLst>
              </a:tr>
            </a:tbl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86EF24-8FE2-410D-8AC5-41466917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360" y="202569"/>
            <a:ext cx="9641840" cy="5797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АЗБУКА ЭМОЦИЙ </a:t>
            </a:r>
            <a:r>
              <a:rPr lang="en-US" sz="2400" b="1" dirty="0">
                <a:solidFill>
                  <a:srgbClr val="C00000"/>
                </a:solidFill>
                <a:latin typeface="Calibri"/>
              </a:rPr>
              <a:t>(</a:t>
            </a:r>
            <a:r>
              <a:rPr lang="ru-RU" sz="2400" b="1" dirty="0">
                <a:solidFill>
                  <a:srgbClr val="C00000"/>
                </a:solidFill>
                <a:latin typeface="Calibri"/>
              </a:rPr>
              <a:t>концепция Йельского университета)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169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26140B-0B77-4886-AE03-4E0F2D06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2" y="436563"/>
            <a:ext cx="7397751" cy="54927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Определения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036953-B6D5-4BBB-8D2B-E3F36C7C2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80160"/>
            <a:ext cx="10525760" cy="489680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Потенциал</a:t>
            </a:r>
            <a:r>
              <a:rPr lang="ru-RU" sz="2400" dirty="0"/>
              <a:t> – совокупность имеющихся возможностей, средств в какой-либо области, сфере.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Влияние</a:t>
            </a:r>
            <a:r>
              <a:rPr lang="ru-RU" sz="2400" dirty="0"/>
              <a:t> - процесс и результат изменений индивидом поведения другого человека, его установок, намерений, представлений, оценок в ходе взаимодействия с ним.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Поколение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одновременно живущие люди близкого возраста, общность членов семьи по времени рождения.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Эмоции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– особый класс психических процессов и состояний человека и животных, связанных с инстинктами, потребностями, мотивами и отражающих в форме непосредственного переживания (удовлетворения, радости, страха и др.) значимость действующих на индивида явлений и ситуаций для осуществления его жизнедеятельности.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798749701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. Шаблон исправленный 201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</TotalTime>
  <Words>2160</Words>
  <Application>Microsoft Office PowerPoint</Application>
  <PresentationFormat>Широкоэкранный</PresentationFormat>
  <Paragraphs>347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Wingdings</vt:lpstr>
      <vt:lpstr>Презентация. Шаблон исправленный 2017</vt:lpstr>
      <vt:lpstr>Презентация PowerPoint</vt:lpstr>
      <vt:lpstr>Презентация PowerPoint</vt:lpstr>
      <vt:lpstr>Связь поколений:  как лучше понимать друг друга</vt:lpstr>
      <vt:lpstr>Ключевые темы</vt:lpstr>
      <vt:lpstr>Что такое эмоциональный интеллект?</vt:lpstr>
      <vt:lpstr>Презентация PowerPoint</vt:lpstr>
      <vt:lpstr>Какие эмоции поддерживают Вашу энергию,  заряжают Вас силой?</vt:lpstr>
      <vt:lpstr>АЗБУКА ЭМОЦИЙ (концепция Йельского университета)</vt:lpstr>
      <vt:lpstr>Определения</vt:lpstr>
      <vt:lpstr>Определения</vt:lpstr>
      <vt:lpstr>Теория поколений (Nell Howe, William Strauss, 1991)</vt:lpstr>
      <vt:lpstr>Презентация PowerPoint</vt:lpstr>
      <vt:lpstr>Пирамида логических  уровней Р. Дилтса</vt:lpstr>
      <vt:lpstr>ПРАКТИКУМ</vt:lpstr>
      <vt:lpstr>Величайшее поколение (1900-1923 гг.) Молчаливое поколение (1923-1943 гг.)</vt:lpstr>
      <vt:lpstr>Поколение беби-бумеров (1943-1963 гг.)</vt:lpstr>
      <vt:lpstr>Презентация PowerPoint</vt:lpstr>
      <vt:lpstr>Презентация PowerPoint</vt:lpstr>
      <vt:lpstr>Поколение X (1963-1984 гг.)</vt:lpstr>
      <vt:lpstr>Презентация PowerPoint</vt:lpstr>
      <vt:lpstr>Презентация PowerPoint</vt:lpstr>
      <vt:lpstr>Презентация PowerPoint</vt:lpstr>
      <vt:lpstr>Поколение Y (1984-2000 гг.), «Миллениалы»</vt:lpstr>
      <vt:lpstr>Презентация PowerPoint</vt:lpstr>
      <vt:lpstr>Презентация PowerPoint</vt:lpstr>
      <vt:lpstr>Презентация PowerPoint</vt:lpstr>
      <vt:lpstr>Поколение Z (с 2000 г.), «Центениалы»</vt:lpstr>
      <vt:lpstr>Поколение Z (с 2000 г.), «Центениалы»</vt:lpstr>
      <vt:lpstr>Презентация PowerPoint</vt:lpstr>
      <vt:lpstr>Презентация PowerPoint</vt:lpstr>
      <vt:lpstr>Поколение NEXT. Поколение Альфа</vt:lpstr>
      <vt:lpstr>Как лучше понять друг друга?</vt:lpstr>
      <vt:lpstr>Мы не можем изменить опыт старшего поколения и его ценности. Мы не сможем оградить младшее поколение от получения своего опыта. Мы можем научиться считаться с эмоциями других.</vt:lpstr>
      <vt:lpstr>Использованные источники</vt:lpstr>
      <vt:lpstr>МЫ МОЖЕМ НАУЧИТЬСЯ СЧИТАТЬСЯ  С ЭМОЦИЯМИ ДРУГИХ!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ИДПО4</dc:creator>
  <cp:lastModifiedBy> </cp:lastModifiedBy>
  <cp:revision>100</cp:revision>
  <dcterms:created xsi:type="dcterms:W3CDTF">2016-10-12T09:38:31Z</dcterms:created>
  <dcterms:modified xsi:type="dcterms:W3CDTF">2020-07-06T12:24:45Z</dcterms:modified>
</cp:coreProperties>
</file>